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08" r:id="rId3"/>
    <p:sldId id="257" r:id="rId4"/>
    <p:sldId id="258" r:id="rId5"/>
    <p:sldId id="259" r:id="rId6"/>
    <p:sldId id="260" r:id="rId7"/>
    <p:sldId id="261" r:id="rId8"/>
    <p:sldId id="262" r:id="rId9"/>
    <p:sldId id="263" r:id="rId10"/>
    <p:sldId id="264" r:id="rId11"/>
    <p:sldId id="265" r:id="rId12"/>
    <p:sldId id="307"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8" r:id="rId45"/>
    <p:sldId id="297" r:id="rId46"/>
    <p:sldId id="299" r:id="rId47"/>
    <p:sldId id="300" r:id="rId48"/>
    <p:sldId id="301" r:id="rId49"/>
    <p:sldId id="302" r:id="rId50"/>
    <p:sldId id="306" r:id="rId51"/>
    <p:sldId id="303" r:id="rId52"/>
    <p:sldId id="305"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Título 13"/>
          <p:cNvSpPr>
            <a:spLocks noGrp="1"/>
          </p:cNvSpPr>
          <p:nvPr>
            <p:ph type="ctrTitle"/>
          </p:nvPr>
        </p:nvSpPr>
        <p:spPr>
          <a:xfrm>
            <a:off x="1432560" y="359898"/>
            <a:ext cx="7406640" cy="1472184"/>
          </a:xfrm>
        </p:spPr>
        <p:txBody>
          <a:bodyPr anchor="b"/>
          <a:lstStyle>
            <a:lvl1pPr algn="l">
              <a:defRPr/>
            </a:lvl1pPr>
            <a:extLst/>
          </a:lstStyle>
          <a:p>
            <a:r>
              <a:rPr kumimoji="0" lang="es-ES_tradnl" smtClean="0"/>
              <a:t>Clic para editar título</a:t>
            </a:r>
            <a:endParaRPr kumimoji="0" lang="en-US"/>
          </a:p>
        </p:txBody>
      </p:sp>
      <p:sp>
        <p:nvSpPr>
          <p:cNvPr id="22" name="Subtítulo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_tradnl" smtClean="0"/>
              <a:t>Haga clic para modificar el estilo de subtítulo del patrón</a:t>
            </a:r>
            <a:endParaRPr kumimoji="0" lang="en-US"/>
          </a:p>
        </p:txBody>
      </p:sp>
      <p:sp>
        <p:nvSpPr>
          <p:cNvPr id="7" name="Marcador de fecha 6"/>
          <p:cNvSpPr>
            <a:spLocks noGrp="1"/>
          </p:cNvSpPr>
          <p:nvPr>
            <p:ph type="dt" sz="half" idx="10"/>
          </p:nvPr>
        </p:nvSpPr>
        <p:spPr/>
        <p:txBody>
          <a:bodyPr/>
          <a:lstStyle>
            <a:extLst/>
          </a:lstStyle>
          <a:p>
            <a:fld id="{54AB02A5-4FE5-49D9-9E24-09F23B90C450}" type="datetimeFigureOut">
              <a:rPr lang="en-US" smtClean="0"/>
              <a:t>1/9/2011</a:t>
            </a:fld>
            <a:endParaRPr lang="en-US"/>
          </a:p>
        </p:txBody>
      </p:sp>
      <p:sp>
        <p:nvSpPr>
          <p:cNvPr id="20" name="Marcador de pie de página 19"/>
          <p:cNvSpPr>
            <a:spLocks noGrp="1"/>
          </p:cNvSpPr>
          <p:nvPr>
            <p:ph type="ftr" sz="quarter" idx="11"/>
          </p:nvPr>
        </p:nvSpPr>
        <p:spPr/>
        <p:txBody>
          <a:bodyPr/>
          <a:lstStyle>
            <a:extLst/>
          </a:lstStyle>
          <a:p>
            <a:endParaRPr kumimoji="0" lang="en-US"/>
          </a:p>
        </p:txBody>
      </p:sp>
      <p:sp>
        <p:nvSpPr>
          <p:cNvPr id="10" name="Marcador de número de diapositiva 9"/>
          <p:cNvSpPr>
            <a:spLocks noGrp="1"/>
          </p:cNvSpPr>
          <p:nvPr>
            <p:ph type="sldNum" sz="quarter" idx="12"/>
          </p:nvPr>
        </p:nvSpPr>
        <p:spPr/>
        <p:txBody>
          <a:bodyPr/>
          <a:lstStyle>
            <a:extLst/>
          </a:lstStyle>
          <a:p>
            <a:fld id="{6294C92D-0306-4E69-9CD3-20855E849650}" type="slidenum">
              <a:rPr kumimoji="0" lang="en-US" smtClean="0"/>
              <a:t>‹Nº›</a:t>
            </a:fld>
            <a:endParaRPr kumimoji="0" lang="en-US"/>
          </a:p>
        </p:txBody>
      </p:sp>
      <p:sp>
        <p:nvSpPr>
          <p:cNvPr id="8" name="E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es-ES_tradnl" smtClean="0"/>
              <a:t>Clic para editar título</a:t>
            </a:r>
            <a:endParaRPr kumimoji="0" lang="en-US"/>
          </a:p>
        </p:txBody>
      </p:sp>
      <p:sp>
        <p:nvSpPr>
          <p:cNvPr id="3" name="Marcador de texto vertical 2"/>
          <p:cNvSpPr>
            <a:spLocks noGrp="1"/>
          </p:cNvSpPr>
          <p:nvPr>
            <p:ph type="body" orient="vert" idx="1"/>
          </p:nvPr>
        </p:nvSpPr>
        <p:spPr/>
        <p:txBody>
          <a:bodyPr vert="eaVert"/>
          <a:lstStyle>
            <a:extLst/>
          </a:lstStyle>
          <a:p>
            <a:pPr lvl="0" eaLnBrk="1" latinLnBrk="0" hangingPunct="1"/>
            <a:r>
              <a:rPr lang="es-ES_tradnl" smtClean="0"/>
              <a:t>Haga clic para modificar el estilo de texto del patrón</a:t>
            </a:r>
          </a:p>
          <a:p>
            <a:pPr lvl="1" eaLnBrk="1" latinLnBrk="0" hangingPunct="1"/>
            <a:r>
              <a:rPr lang="es-ES_tradnl" smtClean="0"/>
              <a:t>Segundo nivel</a:t>
            </a:r>
          </a:p>
          <a:p>
            <a:pPr lvl="2" eaLnBrk="1" latinLnBrk="0" hangingPunct="1"/>
            <a:r>
              <a:rPr lang="es-ES_tradnl" smtClean="0"/>
              <a:t>Tercer nivel</a:t>
            </a:r>
          </a:p>
          <a:p>
            <a:pPr lvl="3" eaLnBrk="1" latinLnBrk="0" hangingPunct="1"/>
            <a:r>
              <a:rPr lang="es-ES_tradnl" smtClean="0"/>
              <a:t>Cuarto nivel</a:t>
            </a:r>
          </a:p>
          <a:p>
            <a:pPr lvl="4" eaLnBrk="1" latinLnBrk="0" hangingPunct="1"/>
            <a:r>
              <a:rPr lang="es-ES_tradnl" smtClean="0"/>
              <a:t>Quinto nivel</a:t>
            </a:r>
            <a:endParaRPr kumimoji="0" lang="en-US"/>
          </a:p>
        </p:txBody>
      </p:sp>
      <p:sp>
        <p:nvSpPr>
          <p:cNvPr id="4" name="Marcador de fecha 3"/>
          <p:cNvSpPr>
            <a:spLocks noGrp="1"/>
          </p:cNvSpPr>
          <p:nvPr>
            <p:ph type="dt" sz="half" idx="10"/>
          </p:nvPr>
        </p:nvSpPr>
        <p:spPr/>
        <p:txBody>
          <a:bodyPr/>
          <a:lstStyle>
            <a:extLst/>
          </a:lstStyle>
          <a:p>
            <a:fld id="{54AB02A5-4FE5-49D9-9E24-09F23B90C450}" type="datetimeFigureOut">
              <a:rPr lang="en-US" smtClean="0"/>
              <a:t>1/9/2011</a:t>
            </a:fld>
            <a:endParaRPr lang="en-US"/>
          </a:p>
        </p:txBody>
      </p:sp>
      <p:sp>
        <p:nvSpPr>
          <p:cNvPr id="5" name="Marcador de pie de página 4"/>
          <p:cNvSpPr>
            <a:spLocks noGrp="1"/>
          </p:cNvSpPr>
          <p:nvPr>
            <p:ph type="ftr" sz="quarter" idx="11"/>
          </p:nvPr>
        </p:nvSpPr>
        <p:spPr/>
        <p:txBody>
          <a:bodyPr/>
          <a:lstStyle>
            <a:extLst/>
          </a:lstStyle>
          <a:p>
            <a:endParaRPr kumimoji="0" lang="en-US"/>
          </a:p>
        </p:txBody>
      </p:sp>
      <p:sp>
        <p:nvSpPr>
          <p:cNvPr id="6" name="Marcador de número de diapositiva 5"/>
          <p:cNvSpPr>
            <a:spLocks noGrp="1"/>
          </p:cNvSpPr>
          <p:nvPr>
            <p:ph type="sldNum" sz="quarter" idx="12"/>
          </p:nvPr>
        </p:nvSpPr>
        <p:spPr/>
        <p:txBody>
          <a:bodyPr/>
          <a:lstStyle>
            <a:extLst/>
          </a:lstStyle>
          <a:p>
            <a:fld id="{6294C92D-0306-4E69-9CD3-20855E849650}" type="slidenum">
              <a:rPr kumimoji="0" lang="en-US" smtClean="0"/>
              <a:t>‹Nº›</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858000" y="274639"/>
            <a:ext cx="1828800" cy="5851525"/>
          </a:xfrm>
        </p:spPr>
        <p:txBody>
          <a:bodyPr vert="eaVert"/>
          <a:lstStyle>
            <a:extLst/>
          </a:lstStyle>
          <a:p>
            <a:r>
              <a:rPr kumimoji="0" lang="es-ES_tradnl" smtClean="0"/>
              <a:t>Clic para editar título</a:t>
            </a:r>
            <a:endParaRPr kumimoji="0" lang="en-US"/>
          </a:p>
        </p:txBody>
      </p:sp>
      <p:sp>
        <p:nvSpPr>
          <p:cNvPr id="3" name="Marcador de texto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es-ES_tradnl" smtClean="0"/>
              <a:t>Haga clic para modificar el estilo de texto del patrón</a:t>
            </a:r>
          </a:p>
          <a:p>
            <a:pPr lvl="1" eaLnBrk="1" latinLnBrk="0" hangingPunct="1"/>
            <a:r>
              <a:rPr lang="es-ES_tradnl" smtClean="0"/>
              <a:t>Segundo nivel</a:t>
            </a:r>
          </a:p>
          <a:p>
            <a:pPr lvl="2" eaLnBrk="1" latinLnBrk="0" hangingPunct="1"/>
            <a:r>
              <a:rPr lang="es-ES_tradnl" smtClean="0"/>
              <a:t>Tercer nivel</a:t>
            </a:r>
          </a:p>
          <a:p>
            <a:pPr lvl="3" eaLnBrk="1" latinLnBrk="0" hangingPunct="1"/>
            <a:r>
              <a:rPr lang="es-ES_tradnl" smtClean="0"/>
              <a:t>Cuarto nivel</a:t>
            </a:r>
          </a:p>
          <a:p>
            <a:pPr lvl="4" eaLnBrk="1" latinLnBrk="0" hangingPunct="1"/>
            <a:r>
              <a:rPr lang="es-ES_tradnl" smtClean="0"/>
              <a:t>Quinto nivel</a:t>
            </a:r>
            <a:endParaRPr kumimoji="0" lang="en-US"/>
          </a:p>
        </p:txBody>
      </p:sp>
      <p:sp>
        <p:nvSpPr>
          <p:cNvPr id="4" name="Marcador de fecha 3"/>
          <p:cNvSpPr>
            <a:spLocks noGrp="1"/>
          </p:cNvSpPr>
          <p:nvPr>
            <p:ph type="dt" sz="half" idx="10"/>
          </p:nvPr>
        </p:nvSpPr>
        <p:spPr/>
        <p:txBody>
          <a:bodyPr/>
          <a:lstStyle>
            <a:extLst/>
          </a:lstStyle>
          <a:p>
            <a:fld id="{54AB02A5-4FE5-49D9-9E24-09F23B90C450}" type="datetimeFigureOut">
              <a:rPr lang="en-US" smtClean="0"/>
              <a:t>1/9/2011</a:t>
            </a:fld>
            <a:endParaRPr lang="en-US"/>
          </a:p>
        </p:txBody>
      </p:sp>
      <p:sp>
        <p:nvSpPr>
          <p:cNvPr id="5" name="Marcador de pie de página 4"/>
          <p:cNvSpPr>
            <a:spLocks noGrp="1"/>
          </p:cNvSpPr>
          <p:nvPr>
            <p:ph type="ftr" sz="quarter" idx="11"/>
          </p:nvPr>
        </p:nvSpPr>
        <p:spPr/>
        <p:txBody>
          <a:bodyPr/>
          <a:lstStyle>
            <a:extLst/>
          </a:lstStyle>
          <a:p>
            <a:endParaRPr kumimoji="0" lang="en-US"/>
          </a:p>
        </p:txBody>
      </p:sp>
      <p:sp>
        <p:nvSpPr>
          <p:cNvPr id="6" name="Marcador de número de diapositiva 5"/>
          <p:cNvSpPr>
            <a:spLocks noGrp="1"/>
          </p:cNvSpPr>
          <p:nvPr>
            <p:ph type="sldNum" sz="quarter" idx="12"/>
          </p:nvPr>
        </p:nvSpPr>
        <p:spPr/>
        <p:txBody>
          <a:bodyPr/>
          <a:lstStyle>
            <a:extLst/>
          </a:lstStyle>
          <a:p>
            <a:fld id="{6294C92D-0306-4E69-9CD3-20855E849650}" type="slidenum">
              <a:rPr kumimoji="0" lang="en-US" smtClean="0"/>
              <a:t>‹Nº›</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es-ES_tradnl" smtClean="0"/>
              <a:t>Clic para editar título</a:t>
            </a:r>
            <a:endParaRPr kumimoji="0" lang="en-US"/>
          </a:p>
        </p:txBody>
      </p:sp>
      <p:sp>
        <p:nvSpPr>
          <p:cNvPr id="3" name="Marcador de contenido 2"/>
          <p:cNvSpPr>
            <a:spLocks noGrp="1"/>
          </p:cNvSpPr>
          <p:nvPr>
            <p:ph idx="1"/>
          </p:nvPr>
        </p:nvSpPr>
        <p:spPr/>
        <p:txBody>
          <a:bodyPr/>
          <a:lstStyle>
            <a:extLst/>
          </a:lstStyle>
          <a:p>
            <a:pPr lvl="0" eaLnBrk="1" latinLnBrk="0" hangingPunct="1"/>
            <a:r>
              <a:rPr lang="es-ES_tradnl" smtClean="0"/>
              <a:t>Haga clic para modificar el estilo de texto del patrón</a:t>
            </a:r>
          </a:p>
          <a:p>
            <a:pPr lvl="1" eaLnBrk="1" latinLnBrk="0" hangingPunct="1"/>
            <a:r>
              <a:rPr lang="es-ES_tradnl" smtClean="0"/>
              <a:t>Segundo nivel</a:t>
            </a:r>
          </a:p>
          <a:p>
            <a:pPr lvl="2" eaLnBrk="1" latinLnBrk="0" hangingPunct="1"/>
            <a:r>
              <a:rPr lang="es-ES_tradnl" smtClean="0"/>
              <a:t>Tercer nivel</a:t>
            </a:r>
          </a:p>
          <a:p>
            <a:pPr lvl="3" eaLnBrk="1" latinLnBrk="0" hangingPunct="1"/>
            <a:r>
              <a:rPr lang="es-ES_tradnl" smtClean="0"/>
              <a:t>Cuarto nivel</a:t>
            </a:r>
          </a:p>
          <a:p>
            <a:pPr lvl="4" eaLnBrk="1" latinLnBrk="0" hangingPunct="1"/>
            <a:r>
              <a:rPr lang="es-ES_tradnl" smtClean="0"/>
              <a:t>Quinto nivel</a:t>
            </a:r>
            <a:endParaRPr kumimoji="0" lang="en-US"/>
          </a:p>
        </p:txBody>
      </p:sp>
      <p:sp>
        <p:nvSpPr>
          <p:cNvPr id="4" name="Marcador de fecha 3"/>
          <p:cNvSpPr>
            <a:spLocks noGrp="1"/>
          </p:cNvSpPr>
          <p:nvPr>
            <p:ph type="dt" sz="half" idx="10"/>
          </p:nvPr>
        </p:nvSpPr>
        <p:spPr/>
        <p:txBody>
          <a:bodyPr/>
          <a:lstStyle>
            <a:extLst/>
          </a:lstStyle>
          <a:p>
            <a:fld id="{54AB02A5-4FE5-49D9-9E24-09F23B90C450}" type="datetimeFigureOut">
              <a:rPr lang="en-US" smtClean="0"/>
              <a:t>1/9/2011</a:t>
            </a:fld>
            <a:endParaRPr lang="en-US"/>
          </a:p>
        </p:txBody>
      </p:sp>
      <p:sp>
        <p:nvSpPr>
          <p:cNvPr id="5" name="Marcador de pie de página 4"/>
          <p:cNvSpPr>
            <a:spLocks noGrp="1"/>
          </p:cNvSpPr>
          <p:nvPr>
            <p:ph type="ftr" sz="quarter" idx="11"/>
          </p:nvPr>
        </p:nvSpPr>
        <p:spPr/>
        <p:txBody>
          <a:bodyPr/>
          <a:lstStyle>
            <a:extLst/>
          </a:lstStyle>
          <a:p>
            <a:endParaRPr kumimoji="0" lang="en-US"/>
          </a:p>
        </p:txBody>
      </p:sp>
      <p:sp>
        <p:nvSpPr>
          <p:cNvPr id="6" name="Marcador de número de diapositiva 5"/>
          <p:cNvSpPr>
            <a:spLocks noGrp="1"/>
          </p:cNvSpPr>
          <p:nvPr>
            <p:ph type="sldNum" sz="quarter" idx="12"/>
          </p:nvPr>
        </p:nvSpPr>
        <p:spPr/>
        <p:txBody>
          <a:bodyPr/>
          <a:lstStyle>
            <a:extLst/>
          </a:lstStyle>
          <a:p>
            <a:fld id="{6294C92D-0306-4E69-9CD3-20855E849650}" type="slidenum">
              <a:rPr kumimoji="0" lang="en-US" smtClean="0"/>
              <a:t>‹Nº›</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ángulo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ítulo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s-ES_tradnl" smtClean="0"/>
              <a:t>Clic para editar título</a:t>
            </a:r>
            <a:endParaRPr kumimoji="0" lang="en-US"/>
          </a:p>
        </p:txBody>
      </p:sp>
      <p:sp>
        <p:nvSpPr>
          <p:cNvPr id="3" name="Marcador de texto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_tradnl" smtClean="0"/>
              <a:t>Haga clic para modificar el estilo de texto del patrón</a:t>
            </a:r>
          </a:p>
        </p:txBody>
      </p:sp>
      <p:sp>
        <p:nvSpPr>
          <p:cNvPr id="4" name="Marcador de fecha 3"/>
          <p:cNvSpPr>
            <a:spLocks noGrp="1"/>
          </p:cNvSpPr>
          <p:nvPr>
            <p:ph type="dt" sz="half" idx="10"/>
          </p:nvPr>
        </p:nvSpPr>
        <p:spPr/>
        <p:txBody>
          <a:bodyPr/>
          <a:lstStyle>
            <a:extLst/>
          </a:lstStyle>
          <a:p>
            <a:fld id="{54AB02A5-4FE5-49D9-9E24-09F23B90C450}" type="datetimeFigureOut">
              <a:rPr lang="en-US" smtClean="0"/>
              <a:t>1/9/2011</a:t>
            </a:fld>
            <a:endParaRPr lang="en-US"/>
          </a:p>
        </p:txBody>
      </p:sp>
      <p:sp>
        <p:nvSpPr>
          <p:cNvPr id="5" name="Marcador de pie de página 4"/>
          <p:cNvSpPr>
            <a:spLocks noGrp="1"/>
          </p:cNvSpPr>
          <p:nvPr>
            <p:ph type="ftr" sz="quarter" idx="11"/>
          </p:nvPr>
        </p:nvSpPr>
        <p:spPr/>
        <p:txBody>
          <a:bodyPr/>
          <a:lstStyle>
            <a:extLst/>
          </a:lstStyle>
          <a:p>
            <a:endParaRPr kumimoji="0" lang="en-US"/>
          </a:p>
        </p:txBody>
      </p:sp>
      <p:sp>
        <p:nvSpPr>
          <p:cNvPr id="6" name="Marcador de número de diapositiva 5"/>
          <p:cNvSpPr>
            <a:spLocks noGrp="1"/>
          </p:cNvSpPr>
          <p:nvPr>
            <p:ph type="sldNum" sz="quarter" idx="12"/>
          </p:nvPr>
        </p:nvSpPr>
        <p:spPr/>
        <p:txBody>
          <a:bodyPr/>
          <a:lstStyle>
            <a:extLst/>
          </a:lstStyle>
          <a:p>
            <a:fld id="{6294C92D-0306-4E69-9CD3-20855E849650}" type="slidenum">
              <a:rPr kumimoji="0" lang="en-US" smtClean="0"/>
              <a:t>‹Nº›</a:t>
            </a:fld>
            <a:endParaRPr kumimoji="0" lang="en-US"/>
          </a:p>
        </p:txBody>
      </p:sp>
      <p:sp>
        <p:nvSpPr>
          <p:cNvPr id="10" name="Rectángulo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a:xfrm>
            <a:off x="1435608" y="274320"/>
            <a:ext cx="7498080" cy="1143000"/>
          </a:xfrm>
        </p:spPr>
        <p:txBody>
          <a:bodyPr/>
          <a:lstStyle>
            <a:extLst/>
          </a:lstStyle>
          <a:p>
            <a:r>
              <a:rPr kumimoji="0" lang="es-ES_tradnl" smtClean="0"/>
              <a:t>Clic para editar título</a:t>
            </a:r>
            <a:endParaRPr kumimoji="0" lang="en-US"/>
          </a:p>
        </p:txBody>
      </p:sp>
      <p:sp>
        <p:nvSpPr>
          <p:cNvPr id="3" name="Marcador de contenido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_tradnl" smtClean="0"/>
              <a:t>Haga clic para modificar el estilo de texto del patrón</a:t>
            </a:r>
          </a:p>
          <a:p>
            <a:pPr lvl="1" eaLnBrk="1" latinLnBrk="0" hangingPunct="1"/>
            <a:r>
              <a:rPr lang="es-ES_tradnl" smtClean="0"/>
              <a:t>Segundo nivel</a:t>
            </a:r>
          </a:p>
          <a:p>
            <a:pPr lvl="2" eaLnBrk="1" latinLnBrk="0" hangingPunct="1"/>
            <a:r>
              <a:rPr lang="es-ES_tradnl" smtClean="0"/>
              <a:t>Tercer nivel</a:t>
            </a:r>
          </a:p>
          <a:p>
            <a:pPr lvl="3" eaLnBrk="1" latinLnBrk="0" hangingPunct="1"/>
            <a:r>
              <a:rPr lang="es-ES_tradnl" smtClean="0"/>
              <a:t>Cuarto nivel</a:t>
            </a:r>
          </a:p>
          <a:p>
            <a:pPr lvl="4" eaLnBrk="1" latinLnBrk="0" hangingPunct="1"/>
            <a:r>
              <a:rPr lang="es-ES_tradnl" smtClean="0"/>
              <a:t>Quinto nivel</a:t>
            </a:r>
            <a:endParaRPr kumimoji="0" lang="en-US"/>
          </a:p>
        </p:txBody>
      </p:sp>
      <p:sp>
        <p:nvSpPr>
          <p:cNvPr id="4" name="Marcador de contenido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_tradnl" smtClean="0"/>
              <a:t>Haga clic para modificar el estilo de texto del patrón</a:t>
            </a:r>
          </a:p>
          <a:p>
            <a:pPr lvl="1" eaLnBrk="1" latinLnBrk="0" hangingPunct="1"/>
            <a:r>
              <a:rPr lang="es-ES_tradnl" smtClean="0"/>
              <a:t>Segundo nivel</a:t>
            </a:r>
          </a:p>
          <a:p>
            <a:pPr lvl="2" eaLnBrk="1" latinLnBrk="0" hangingPunct="1"/>
            <a:r>
              <a:rPr lang="es-ES_tradnl" smtClean="0"/>
              <a:t>Tercer nivel</a:t>
            </a:r>
          </a:p>
          <a:p>
            <a:pPr lvl="3" eaLnBrk="1" latinLnBrk="0" hangingPunct="1"/>
            <a:r>
              <a:rPr lang="es-ES_tradnl" smtClean="0"/>
              <a:t>Cuarto nivel</a:t>
            </a:r>
          </a:p>
          <a:p>
            <a:pPr lvl="4" eaLnBrk="1" latinLnBrk="0" hangingPunct="1"/>
            <a:r>
              <a:rPr lang="es-ES_tradnl" smtClean="0"/>
              <a:t>Quinto nivel</a:t>
            </a:r>
            <a:endParaRPr kumimoji="0" lang="en-US"/>
          </a:p>
        </p:txBody>
      </p:sp>
      <p:sp>
        <p:nvSpPr>
          <p:cNvPr id="5" name="Marcador de fecha 4"/>
          <p:cNvSpPr>
            <a:spLocks noGrp="1"/>
          </p:cNvSpPr>
          <p:nvPr>
            <p:ph type="dt" sz="half" idx="10"/>
          </p:nvPr>
        </p:nvSpPr>
        <p:spPr/>
        <p:txBody>
          <a:bodyPr/>
          <a:lstStyle>
            <a:extLst/>
          </a:lstStyle>
          <a:p>
            <a:fld id="{54AB02A5-4FE5-49D9-9E24-09F23B90C450}" type="datetimeFigureOut">
              <a:rPr lang="en-US" smtClean="0"/>
              <a:t>1/9/2011</a:t>
            </a:fld>
            <a:endParaRPr lang="en-US"/>
          </a:p>
        </p:txBody>
      </p:sp>
      <p:sp>
        <p:nvSpPr>
          <p:cNvPr id="6" name="Marcador de pie de página 5"/>
          <p:cNvSpPr>
            <a:spLocks noGrp="1"/>
          </p:cNvSpPr>
          <p:nvPr>
            <p:ph type="ftr" sz="quarter" idx="11"/>
          </p:nvPr>
        </p:nvSpPr>
        <p:spPr/>
        <p:txBody>
          <a:bodyPr/>
          <a:lstStyle>
            <a:extLst/>
          </a:lstStyle>
          <a:p>
            <a:endParaRPr kumimoji="0" lang="en-US"/>
          </a:p>
        </p:txBody>
      </p:sp>
      <p:sp>
        <p:nvSpPr>
          <p:cNvPr id="7" name="Marcador de número de diapositiva 6"/>
          <p:cNvSpPr>
            <a:spLocks noGrp="1"/>
          </p:cNvSpPr>
          <p:nvPr>
            <p:ph type="sldNum" sz="quarter" idx="12"/>
          </p:nvPr>
        </p:nvSpPr>
        <p:spPr/>
        <p:txBody>
          <a:bodyPr/>
          <a:lstStyle>
            <a:extLst/>
          </a:lstStyle>
          <a:p>
            <a:fld id="{6294C92D-0306-4E69-9CD3-20855E849650}" type="slidenum">
              <a:rPr kumimoji="0" lang="en-US" smtClean="0"/>
              <a:t>‹Nº›</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s-ES_tradnl" smtClean="0"/>
              <a:t>Clic para editar título</a:t>
            </a:r>
            <a:endParaRPr kumimoji="0" lang="en-US"/>
          </a:p>
        </p:txBody>
      </p:sp>
      <p:sp>
        <p:nvSpPr>
          <p:cNvPr id="3" name="Marcador de texto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_tradnl" smtClean="0"/>
              <a:t>Haga clic para modificar el estilo de texto del patrón</a:t>
            </a:r>
          </a:p>
        </p:txBody>
      </p:sp>
      <p:sp>
        <p:nvSpPr>
          <p:cNvPr id="4" name="Marcador de texto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_tradnl" smtClean="0"/>
              <a:t>Haga clic para modificar el estilo de texto del patrón</a:t>
            </a:r>
          </a:p>
        </p:txBody>
      </p:sp>
      <p:sp>
        <p:nvSpPr>
          <p:cNvPr id="5" name="Marcador de contenido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_tradnl" smtClean="0"/>
              <a:t>Haga clic para modificar el estilo de texto del patrón</a:t>
            </a:r>
          </a:p>
          <a:p>
            <a:pPr lvl="1" eaLnBrk="1" latinLnBrk="0" hangingPunct="1"/>
            <a:r>
              <a:rPr lang="es-ES_tradnl" smtClean="0"/>
              <a:t>Segundo nivel</a:t>
            </a:r>
          </a:p>
          <a:p>
            <a:pPr lvl="2" eaLnBrk="1" latinLnBrk="0" hangingPunct="1"/>
            <a:r>
              <a:rPr lang="es-ES_tradnl" smtClean="0"/>
              <a:t>Tercer nivel</a:t>
            </a:r>
          </a:p>
          <a:p>
            <a:pPr lvl="3" eaLnBrk="1" latinLnBrk="0" hangingPunct="1"/>
            <a:r>
              <a:rPr lang="es-ES_tradnl" smtClean="0"/>
              <a:t>Cuarto nivel</a:t>
            </a:r>
          </a:p>
          <a:p>
            <a:pPr lvl="4" eaLnBrk="1" latinLnBrk="0" hangingPunct="1"/>
            <a:r>
              <a:rPr lang="es-ES_tradnl" smtClean="0"/>
              <a:t>Quinto nivel</a:t>
            </a:r>
            <a:endParaRPr kumimoji="0" lang="en-US"/>
          </a:p>
        </p:txBody>
      </p:sp>
      <p:sp>
        <p:nvSpPr>
          <p:cNvPr id="6" name="Marcador de contenido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_tradnl" smtClean="0"/>
              <a:t>Haga clic para modificar el estilo de texto del patrón</a:t>
            </a:r>
          </a:p>
          <a:p>
            <a:pPr lvl="1" eaLnBrk="1" latinLnBrk="0" hangingPunct="1"/>
            <a:r>
              <a:rPr lang="es-ES_tradnl" smtClean="0"/>
              <a:t>Segundo nivel</a:t>
            </a:r>
          </a:p>
          <a:p>
            <a:pPr lvl="2" eaLnBrk="1" latinLnBrk="0" hangingPunct="1"/>
            <a:r>
              <a:rPr lang="es-ES_tradnl" smtClean="0"/>
              <a:t>Tercer nivel</a:t>
            </a:r>
          </a:p>
          <a:p>
            <a:pPr lvl="3" eaLnBrk="1" latinLnBrk="0" hangingPunct="1"/>
            <a:r>
              <a:rPr lang="es-ES_tradnl" smtClean="0"/>
              <a:t>Cuarto nivel</a:t>
            </a:r>
          </a:p>
          <a:p>
            <a:pPr lvl="4" eaLnBrk="1" latinLnBrk="0" hangingPunct="1"/>
            <a:r>
              <a:rPr lang="es-ES_tradnl" smtClean="0"/>
              <a:t>Quinto nivel</a:t>
            </a:r>
            <a:endParaRPr kumimoji="0" lang="en-US"/>
          </a:p>
        </p:txBody>
      </p:sp>
      <p:sp>
        <p:nvSpPr>
          <p:cNvPr id="7" name="Marcador de fecha 6"/>
          <p:cNvSpPr>
            <a:spLocks noGrp="1"/>
          </p:cNvSpPr>
          <p:nvPr>
            <p:ph type="dt" sz="half" idx="10"/>
          </p:nvPr>
        </p:nvSpPr>
        <p:spPr/>
        <p:txBody>
          <a:bodyPr/>
          <a:lstStyle>
            <a:extLst/>
          </a:lstStyle>
          <a:p>
            <a:fld id="{54AB02A5-4FE5-49D9-9E24-09F23B90C450}" type="datetimeFigureOut">
              <a:rPr lang="en-US" smtClean="0"/>
              <a:t>1/9/2011</a:t>
            </a:fld>
            <a:endParaRPr lang="en-US"/>
          </a:p>
        </p:txBody>
      </p:sp>
      <p:sp>
        <p:nvSpPr>
          <p:cNvPr id="8" name="Marcador de pie de página 7"/>
          <p:cNvSpPr>
            <a:spLocks noGrp="1"/>
          </p:cNvSpPr>
          <p:nvPr>
            <p:ph type="ftr" sz="quarter" idx="11"/>
          </p:nvPr>
        </p:nvSpPr>
        <p:spPr/>
        <p:txBody>
          <a:bodyPr/>
          <a:lstStyle>
            <a:extLst/>
          </a:lstStyle>
          <a:p>
            <a:endParaRPr kumimoji="0" lang="en-US"/>
          </a:p>
        </p:txBody>
      </p:sp>
      <p:sp>
        <p:nvSpPr>
          <p:cNvPr id="9" name="Marcador de número de diapositiva 8"/>
          <p:cNvSpPr>
            <a:spLocks noGrp="1"/>
          </p:cNvSpPr>
          <p:nvPr>
            <p:ph type="sldNum" sz="quarter" idx="12"/>
          </p:nvPr>
        </p:nvSpPr>
        <p:spPr/>
        <p:txBody>
          <a:bodyPr/>
          <a:lstStyle>
            <a:extLst/>
          </a:lstStyle>
          <a:p>
            <a:fld id="{6294C92D-0306-4E69-9CD3-20855E849650}" type="slidenum">
              <a:rPr kumimoji="0" lang="en-US" smtClean="0"/>
              <a:t>‹Nº›</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a:xfrm>
            <a:off x="1435608" y="274320"/>
            <a:ext cx="7498080" cy="1143000"/>
          </a:xfrm>
        </p:spPr>
        <p:txBody>
          <a:bodyPr anchor="ctr"/>
          <a:lstStyle>
            <a:extLst/>
          </a:lstStyle>
          <a:p>
            <a:r>
              <a:rPr kumimoji="0" lang="es-ES_tradnl" smtClean="0"/>
              <a:t>Clic para editar título</a:t>
            </a:r>
            <a:endParaRPr kumimoji="0" lang="en-US"/>
          </a:p>
        </p:txBody>
      </p:sp>
      <p:sp>
        <p:nvSpPr>
          <p:cNvPr id="3" name="Marcador de fecha 2"/>
          <p:cNvSpPr>
            <a:spLocks noGrp="1"/>
          </p:cNvSpPr>
          <p:nvPr>
            <p:ph type="dt" sz="half" idx="10"/>
          </p:nvPr>
        </p:nvSpPr>
        <p:spPr/>
        <p:txBody>
          <a:bodyPr/>
          <a:lstStyle>
            <a:extLst/>
          </a:lstStyle>
          <a:p>
            <a:fld id="{54AB02A5-4FE5-49D9-9E24-09F23B90C450}" type="datetimeFigureOut">
              <a:rPr lang="en-US" smtClean="0"/>
              <a:t>1/9/2011</a:t>
            </a:fld>
            <a:endParaRPr lang="en-US"/>
          </a:p>
        </p:txBody>
      </p:sp>
      <p:sp>
        <p:nvSpPr>
          <p:cNvPr id="4" name="Marcador de pie de página 3"/>
          <p:cNvSpPr>
            <a:spLocks noGrp="1"/>
          </p:cNvSpPr>
          <p:nvPr>
            <p:ph type="ftr" sz="quarter" idx="11"/>
          </p:nvPr>
        </p:nvSpPr>
        <p:spPr/>
        <p:txBody>
          <a:bodyPr/>
          <a:lstStyle>
            <a:extLst/>
          </a:lstStyle>
          <a:p>
            <a:endParaRPr kumimoji="0" lang="en-US"/>
          </a:p>
        </p:txBody>
      </p:sp>
      <p:sp>
        <p:nvSpPr>
          <p:cNvPr id="5" name="Marcador de número de diapositiva 4"/>
          <p:cNvSpPr>
            <a:spLocks noGrp="1"/>
          </p:cNvSpPr>
          <p:nvPr>
            <p:ph type="sldNum" sz="quarter" idx="12"/>
          </p:nvPr>
        </p:nvSpPr>
        <p:spPr/>
        <p:txBody>
          <a:bodyPr/>
          <a:lstStyle>
            <a:extLst/>
          </a:lstStyle>
          <a:p>
            <a:fld id="{6294C92D-0306-4E69-9CD3-20855E849650}" type="slidenum">
              <a:rPr kumimoji="0" lang="en-US" smtClean="0"/>
              <a:t>‹Nº›</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ángulo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Marcador de fecha 1"/>
          <p:cNvSpPr>
            <a:spLocks noGrp="1"/>
          </p:cNvSpPr>
          <p:nvPr>
            <p:ph type="dt" sz="half" idx="10"/>
          </p:nvPr>
        </p:nvSpPr>
        <p:spPr/>
        <p:txBody>
          <a:bodyPr/>
          <a:lstStyle>
            <a:extLst/>
          </a:lstStyle>
          <a:p>
            <a:fld id="{54AB02A5-4FE5-49D9-9E24-09F23B90C450}" type="datetimeFigureOut">
              <a:rPr lang="en-US" smtClean="0"/>
              <a:t>1/9/2011</a:t>
            </a:fld>
            <a:endParaRPr lang="en-US"/>
          </a:p>
        </p:txBody>
      </p:sp>
      <p:sp>
        <p:nvSpPr>
          <p:cNvPr id="3" name="Marcador de pie de página 2"/>
          <p:cNvSpPr>
            <a:spLocks noGrp="1"/>
          </p:cNvSpPr>
          <p:nvPr>
            <p:ph type="ftr" sz="quarter" idx="11"/>
          </p:nvPr>
        </p:nvSpPr>
        <p:spPr/>
        <p:txBody>
          <a:bodyPr/>
          <a:lstStyle>
            <a:extLst/>
          </a:lstStyle>
          <a:p>
            <a:endParaRPr kumimoji="0" lang="en-US"/>
          </a:p>
        </p:txBody>
      </p:sp>
      <p:sp>
        <p:nvSpPr>
          <p:cNvPr id="4" name="Marcador de número de diapositiva 3"/>
          <p:cNvSpPr>
            <a:spLocks noGrp="1"/>
          </p:cNvSpPr>
          <p:nvPr>
            <p:ph type="sldNum" sz="quarter" idx="12"/>
          </p:nvPr>
        </p:nvSpPr>
        <p:spPr/>
        <p:txBody>
          <a:bodyPr/>
          <a:lstStyle>
            <a:extLst/>
          </a:lstStyle>
          <a:p>
            <a:fld id="{6294C92D-0306-4E69-9CD3-20855E849650}" type="slidenum">
              <a:rPr kumimoji="0" lang="en-US" smtClean="0"/>
              <a:t>‹Nº›</a:t>
            </a:fld>
            <a:endParaRPr kumimoji="0" lang="en-US"/>
          </a:p>
        </p:txBody>
      </p:sp>
      <p:sp>
        <p:nvSpPr>
          <p:cNvPr id="6" name="Rectángulo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s-ES_tradnl" smtClean="0"/>
              <a:t>Clic para editar título</a:t>
            </a:r>
            <a:endParaRPr kumimoji="0" lang="en-US"/>
          </a:p>
        </p:txBody>
      </p:sp>
      <p:sp>
        <p:nvSpPr>
          <p:cNvPr id="3" name="Marcador de texto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_tradnl" smtClean="0"/>
              <a:t>Haga clic para modificar el estilo de texto del patrón</a:t>
            </a:r>
          </a:p>
        </p:txBody>
      </p:sp>
      <p:sp>
        <p:nvSpPr>
          <p:cNvPr id="4" name="Marcador de contenido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_tradnl" smtClean="0"/>
              <a:t>Haga clic para modificar el estilo de texto del patrón</a:t>
            </a:r>
          </a:p>
          <a:p>
            <a:pPr lvl="1" eaLnBrk="1" latinLnBrk="0" hangingPunct="1"/>
            <a:r>
              <a:rPr lang="es-ES_tradnl" smtClean="0"/>
              <a:t>Segundo nivel</a:t>
            </a:r>
          </a:p>
          <a:p>
            <a:pPr lvl="2" eaLnBrk="1" latinLnBrk="0" hangingPunct="1"/>
            <a:r>
              <a:rPr lang="es-ES_tradnl" smtClean="0"/>
              <a:t>Tercer nivel</a:t>
            </a:r>
          </a:p>
          <a:p>
            <a:pPr lvl="3" eaLnBrk="1" latinLnBrk="0" hangingPunct="1"/>
            <a:r>
              <a:rPr lang="es-ES_tradnl" smtClean="0"/>
              <a:t>Cuarto nivel</a:t>
            </a:r>
          </a:p>
          <a:p>
            <a:pPr lvl="4" eaLnBrk="1" latinLnBrk="0" hangingPunct="1"/>
            <a:r>
              <a:rPr lang="es-ES_tradnl" smtClean="0"/>
              <a:t>Quinto nivel</a:t>
            </a:r>
            <a:endParaRPr kumimoji="0" lang="en-US"/>
          </a:p>
        </p:txBody>
      </p:sp>
      <p:sp>
        <p:nvSpPr>
          <p:cNvPr id="5" name="Marcador de fecha 4"/>
          <p:cNvSpPr>
            <a:spLocks noGrp="1"/>
          </p:cNvSpPr>
          <p:nvPr>
            <p:ph type="dt" sz="half" idx="10"/>
          </p:nvPr>
        </p:nvSpPr>
        <p:spPr/>
        <p:txBody>
          <a:bodyPr/>
          <a:lstStyle>
            <a:extLst/>
          </a:lstStyle>
          <a:p>
            <a:fld id="{54AB02A5-4FE5-49D9-9E24-09F23B90C450}" type="datetimeFigureOut">
              <a:rPr lang="en-US" smtClean="0"/>
              <a:t>1/9/2011</a:t>
            </a:fld>
            <a:endParaRPr lang="en-US"/>
          </a:p>
        </p:txBody>
      </p:sp>
      <p:sp>
        <p:nvSpPr>
          <p:cNvPr id="6" name="Marcador de pie de página 5"/>
          <p:cNvSpPr>
            <a:spLocks noGrp="1"/>
          </p:cNvSpPr>
          <p:nvPr>
            <p:ph type="ftr" sz="quarter" idx="11"/>
          </p:nvPr>
        </p:nvSpPr>
        <p:spPr/>
        <p:txBody>
          <a:bodyPr/>
          <a:lstStyle>
            <a:extLst/>
          </a:lstStyle>
          <a:p>
            <a:endParaRPr kumimoji="0" lang="en-US"/>
          </a:p>
        </p:txBody>
      </p:sp>
      <p:sp>
        <p:nvSpPr>
          <p:cNvPr id="7" name="Marcador de número de diapositiva 6"/>
          <p:cNvSpPr>
            <a:spLocks noGrp="1"/>
          </p:cNvSpPr>
          <p:nvPr>
            <p:ph type="sldNum" sz="quarter" idx="12"/>
          </p:nvPr>
        </p:nvSpPr>
        <p:spPr/>
        <p:txBody>
          <a:bodyPr/>
          <a:lstStyle>
            <a:extLst/>
          </a:lstStyle>
          <a:p>
            <a:fld id="{6294C92D-0306-4E69-9CD3-20855E849650}" type="slidenum">
              <a:rPr kumimoji="0" lang="en-US" smtClean="0"/>
              <a:t>‹Nº›</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s-ES_tradnl" smtClean="0"/>
              <a:t>Clic para editar título</a:t>
            </a:r>
            <a:endParaRPr kumimoji="0" lang="en-US"/>
          </a:p>
        </p:txBody>
      </p:sp>
      <p:sp>
        <p:nvSpPr>
          <p:cNvPr id="5" name="Marcador de fecha 4"/>
          <p:cNvSpPr>
            <a:spLocks noGrp="1"/>
          </p:cNvSpPr>
          <p:nvPr>
            <p:ph type="dt" sz="half" idx="10"/>
          </p:nvPr>
        </p:nvSpPr>
        <p:spPr/>
        <p:txBody>
          <a:bodyPr/>
          <a:lstStyle>
            <a:extLst/>
          </a:lstStyle>
          <a:p>
            <a:fld id="{54AB02A5-4FE5-49D9-9E24-09F23B90C450}" type="datetimeFigureOut">
              <a:rPr lang="en-US" smtClean="0"/>
              <a:t>1/9/2011</a:t>
            </a:fld>
            <a:endParaRPr lang="en-US"/>
          </a:p>
        </p:txBody>
      </p:sp>
      <p:sp>
        <p:nvSpPr>
          <p:cNvPr id="6" name="Marcador de pie de página 5"/>
          <p:cNvSpPr>
            <a:spLocks noGrp="1"/>
          </p:cNvSpPr>
          <p:nvPr>
            <p:ph type="ftr" sz="quarter" idx="11"/>
          </p:nvPr>
        </p:nvSpPr>
        <p:spPr/>
        <p:txBody>
          <a:bodyPr/>
          <a:lstStyle>
            <a:extLst/>
          </a:lstStyle>
          <a:p>
            <a:endParaRPr kumimoji="0" lang="en-US"/>
          </a:p>
        </p:txBody>
      </p:sp>
      <p:sp>
        <p:nvSpPr>
          <p:cNvPr id="7" name="Marcador de número de diapositiva 6"/>
          <p:cNvSpPr>
            <a:spLocks noGrp="1"/>
          </p:cNvSpPr>
          <p:nvPr>
            <p:ph type="sldNum" sz="quarter" idx="12"/>
          </p:nvPr>
        </p:nvSpPr>
        <p:spPr/>
        <p:txBody>
          <a:bodyPr/>
          <a:lstStyle>
            <a:extLst/>
          </a:lstStyle>
          <a:p>
            <a:fld id="{6294C92D-0306-4E69-9CD3-20855E849650}" type="slidenum">
              <a:rPr kumimoji="0" lang="en-US" smtClean="0"/>
              <a:t>‹Nº›</a:t>
            </a:fld>
            <a:endParaRPr kumimoji="0" lang="en-US"/>
          </a:p>
        </p:txBody>
      </p:sp>
      <p:sp>
        <p:nvSpPr>
          <p:cNvPr id="8" name="Rectángulo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Marcador de posición de imagen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_tradnl" smtClean="0"/>
              <a:t>Arrastre la imagen al marcador de posición o haga clic en el icono para agregar</a:t>
            </a:r>
            <a:endParaRPr kumimoji="0" lang="en-US" dirty="0"/>
          </a:p>
        </p:txBody>
      </p:sp>
      <p:sp>
        <p:nvSpPr>
          <p:cNvPr id="9" name="Proceso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Proceso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Marcador de texto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_tradnl"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ircular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Anillo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ángulo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Marcador de título 4"/>
          <p:cNvSpPr>
            <a:spLocks noGrp="1"/>
          </p:cNvSpPr>
          <p:nvPr>
            <p:ph type="title"/>
          </p:nvPr>
        </p:nvSpPr>
        <p:spPr>
          <a:xfrm>
            <a:off x="1435608" y="274638"/>
            <a:ext cx="7498080" cy="1143000"/>
          </a:xfrm>
          <a:prstGeom prst="rect">
            <a:avLst/>
          </a:prstGeom>
        </p:spPr>
        <p:txBody>
          <a:bodyPr anchor="ctr">
            <a:normAutofit/>
          </a:bodyPr>
          <a:lstStyle>
            <a:extLst/>
          </a:lstStyle>
          <a:p>
            <a:r>
              <a:rPr kumimoji="0" lang="es-ES_tradnl" smtClean="0"/>
              <a:t>Clic para editar título</a:t>
            </a:r>
            <a:endParaRPr kumimoji="0" lang="en-US"/>
          </a:p>
        </p:txBody>
      </p:sp>
      <p:sp>
        <p:nvSpPr>
          <p:cNvPr id="9" name="Marcador de texto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s-ES_tradnl" smtClean="0"/>
              <a:t>Haga clic para modificar el estilo de texto del patrón</a:t>
            </a:r>
          </a:p>
          <a:p>
            <a:pPr lvl="1" eaLnBrk="1" latinLnBrk="0" hangingPunct="1"/>
            <a:r>
              <a:rPr kumimoji="0" lang="es-ES_tradnl" smtClean="0"/>
              <a:t>Segundo nivel</a:t>
            </a:r>
          </a:p>
          <a:p>
            <a:pPr lvl="2" eaLnBrk="1" latinLnBrk="0" hangingPunct="1"/>
            <a:r>
              <a:rPr kumimoji="0" lang="es-ES_tradnl" smtClean="0"/>
              <a:t>Tercer nivel</a:t>
            </a:r>
          </a:p>
          <a:p>
            <a:pPr lvl="3" eaLnBrk="1" latinLnBrk="0" hangingPunct="1"/>
            <a:r>
              <a:rPr kumimoji="0" lang="es-ES_tradnl" smtClean="0"/>
              <a:t>Cuarto nivel</a:t>
            </a:r>
          </a:p>
          <a:p>
            <a:pPr lvl="4" eaLnBrk="1" latinLnBrk="0" hangingPunct="1"/>
            <a:r>
              <a:rPr kumimoji="0" lang="es-ES_tradnl" smtClean="0"/>
              <a:t>Quinto nivel</a:t>
            </a:r>
            <a:endParaRPr kumimoji="0" lang="en-US"/>
          </a:p>
        </p:txBody>
      </p:sp>
      <p:sp>
        <p:nvSpPr>
          <p:cNvPr id="24" name="Marcador de fecha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lgn="r" eaLnBrk="1" latinLnBrk="0" hangingPunct="1"/>
            <a:fld id="{54AB02A5-4FE5-49D9-9E24-09F23B90C450}" type="datetimeFigureOut">
              <a:rPr lang="en-US" smtClean="0"/>
              <a:t>1/9/2011</a:t>
            </a:fld>
            <a:endParaRPr lang="en-US" sz="1200">
              <a:solidFill>
                <a:schemeClr val="bg2">
                  <a:shade val="50000"/>
                </a:schemeClr>
              </a:solidFill>
            </a:endParaRPr>
          </a:p>
        </p:txBody>
      </p:sp>
      <p:sp>
        <p:nvSpPr>
          <p:cNvPr id="10" name="Marcador de pie de página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kumimoji="0" lang="en-US" sz="1200">
              <a:solidFill>
                <a:schemeClr val="bg2">
                  <a:shade val="50000"/>
                </a:schemeClr>
              </a:solidFill>
              <a:effectLst/>
            </a:endParaRPr>
          </a:p>
        </p:txBody>
      </p:sp>
      <p:sp>
        <p:nvSpPr>
          <p:cNvPr id="22" name="Marcador de número de diapositiva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lgn="ctr" eaLnBrk="1" latinLnBrk="0" hangingPunct="1"/>
            <a:fld id="{6294C92D-0306-4E69-9CD3-20855E849650}" type="slidenum">
              <a:rPr kumimoji="0" lang="en-US" smtClean="0"/>
              <a:t>‹Nº›</a:t>
            </a:fld>
            <a:endParaRPr kumimoji="0" lang="en-US" sz="1200">
              <a:solidFill>
                <a:schemeClr val="bg2">
                  <a:shade val="50000"/>
                </a:schemeClr>
              </a:solidFill>
              <a:effectLst/>
            </a:endParaRPr>
          </a:p>
        </p:txBody>
      </p:sp>
      <p:sp>
        <p:nvSpPr>
          <p:cNvPr id="15" name="Rectángulo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432560" y="1095990"/>
            <a:ext cx="7406640" cy="1472184"/>
          </a:xfrm>
        </p:spPr>
        <p:txBody>
          <a:bodyPr/>
          <a:lstStyle/>
          <a:p>
            <a:pPr algn="ctr"/>
            <a:r>
              <a:rPr lang="es-ES" dirty="0" smtClean="0"/>
              <a:t>TRIBUNAL ELECTORAL DE TABASCO</a:t>
            </a:r>
            <a:endParaRPr lang="es-ES" dirty="0"/>
          </a:p>
        </p:txBody>
      </p:sp>
      <p:sp>
        <p:nvSpPr>
          <p:cNvPr id="3" name="Subtítulo 2"/>
          <p:cNvSpPr>
            <a:spLocks noGrp="1"/>
          </p:cNvSpPr>
          <p:nvPr>
            <p:ph type="subTitle" idx="1"/>
          </p:nvPr>
        </p:nvSpPr>
        <p:spPr>
          <a:xfrm>
            <a:off x="1432560" y="3867890"/>
            <a:ext cx="7406640" cy="1752600"/>
          </a:xfrm>
        </p:spPr>
        <p:txBody>
          <a:bodyPr>
            <a:normAutofit lnSpcReduction="10000"/>
          </a:bodyPr>
          <a:lstStyle/>
          <a:p>
            <a:endParaRPr lang="es-ES" dirty="0" smtClean="0"/>
          </a:p>
          <a:p>
            <a:endParaRPr lang="es-ES" dirty="0"/>
          </a:p>
          <a:p>
            <a:endParaRPr lang="es-ES" dirty="0" smtClean="0"/>
          </a:p>
          <a:p>
            <a:r>
              <a:rPr lang="es-ES" dirty="0" smtClean="0"/>
              <a:t>OSCAR REBOLLEDO HERRERA</a:t>
            </a:r>
            <a:endParaRPr lang="es-ES" dirty="0"/>
          </a:p>
        </p:txBody>
      </p:sp>
    </p:spTree>
    <p:extLst>
      <p:ext uri="{BB962C8B-B14F-4D97-AF65-F5344CB8AC3E}">
        <p14:creationId xmlns:p14="http://schemas.microsoft.com/office/powerpoint/2010/main" val="26283793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_tradnl" sz="2000" b="1" dirty="0">
                <a:effectLst/>
              </a:rPr>
              <a:t>ANTECEDENTES DEL TRIBUNAL ELECTORAL DE TABASCO</a:t>
            </a:r>
            <a:endParaRPr lang="es-ES" sz="2000" dirty="0"/>
          </a:p>
        </p:txBody>
      </p:sp>
      <p:sp>
        <p:nvSpPr>
          <p:cNvPr id="3" name="Marcador de contenido 2"/>
          <p:cNvSpPr>
            <a:spLocks noGrp="1"/>
          </p:cNvSpPr>
          <p:nvPr>
            <p:ph idx="1"/>
          </p:nvPr>
        </p:nvSpPr>
        <p:spPr/>
        <p:txBody>
          <a:bodyPr>
            <a:normAutofit fontScale="92500" lnSpcReduction="20000"/>
          </a:bodyPr>
          <a:lstStyle/>
          <a:p>
            <a:pPr marL="82296" indent="0" algn="just">
              <a:buNone/>
            </a:pPr>
            <a:r>
              <a:rPr lang="es-ES_tradnl" b="1" dirty="0"/>
              <a:t>6. CODIGO DE INSTITUCIONES Y PROCEDIMIENTOS ELECTORALES DEL ESTADO DE TABASCO DE 1994.</a:t>
            </a:r>
            <a:r>
              <a:rPr lang="es-ES_tradnl" dirty="0"/>
              <a:t> (P.O.E., de 5 de enero de 1994).</a:t>
            </a:r>
          </a:p>
          <a:p>
            <a:pPr marL="82296" indent="0" algn="just">
              <a:buNone/>
            </a:pPr>
            <a:r>
              <a:rPr lang="es-ES_tradnl" dirty="0"/>
              <a:t> </a:t>
            </a:r>
          </a:p>
          <a:p>
            <a:pPr marL="82296" indent="0" algn="just">
              <a:buNone/>
            </a:pPr>
            <a:r>
              <a:rPr lang="es-ES_tradnl" dirty="0"/>
              <a:t>En este ordenamiento se contempla un pleno del tribunal y una sala, compuestas por los mismos magistrados.</a:t>
            </a:r>
          </a:p>
          <a:p>
            <a:pPr marL="82296" indent="0" algn="just">
              <a:buNone/>
            </a:pPr>
            <a:r>
              <a:rPr lang="es-ES_tradnl" dirty="0"/>
              <a:t> </a:t>
            </a:r>
          </a:p>
          <a:p>
            <a:pPr marL="82296" indent="0" algn="just">
              <a:buNone/>
            </a:pPr>
            <a:r>
              <a:rPr lang="es-ES_tradnl" dirty="0"/>
              <a:t>El pleno del tribunal tiene facultades de naturaleza administrativa y la sala contempla sus atribuciones jurisdiccionales.</a:t>
            </a:r>
          </a:p>
          <a:p>
            <a:endParaRPr lang="es-ES" dirty="0"/>
          </a:p>
        </p:txBody>
      </p:sp>
    </p:spTree>
    <p:extLst>
      <p:ext uri="{BB962C8B-B14F-4D97-AF65-F5344CB8AC3E}">
        <p14:creationId xmlns:p14="http://schemas.microsoft.com/office/powerpoint/2010/main" val="22805461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_tradnl" sz="2000" b="1" dirty="0">
                <a:effectLst/>
              </a:rPr>
              <a:t>ANTECEDENTES DEL TRIBUNAL ELECTORAL DE TABASCO</a:t>
            </a:r>
            <a:endParaRPr lang="es-ES" sz="2000" dirty="0"/>
          </a:p>
        </p:txBody>
      </p:sp>
      <p:sp>
        <p:nvSpPr>
          <p:cNvPr id="3" name="Marcador de contenido 2"/>
          <p:cNvSpPr>
            <a:spLocks noGrp="1"/>
          </p:cNvSpPr>
          <p:nvPr>
            <p:ph idx="1"/>
          </p:nvPr>
        </p:nvSpPr>
        <p:spPr/>
        <p:txBody>
          <a:bodyPr>
            <a:normAutofit fontScale="85000" lnSpcReduction="20000"/>
          </a:bodyPr>
          <a:lstStyle/>
          <a:p>
            <a:pPr marL="82296" indent="0" algn="just">
              <a:buNone/>
            </a:pPr>
            <a:r>
              <a:rPr lang="es-ES_tradnl" dirty="0"/>
              <a:t>Se determinaba que la sala se integraría de 5 magistrados, propuestos por el gobernador en una lista de dos candidatos para cada uno de los cargos de magistrados, electos por el congreso o la comisión permanente por un periodo de 6 años, con la posibilidad de ser reelectos.</a:t>
            </a:r>
          </a:p>
          <a:p>
            <a:pPr marL="82296" indent="0" algn="just">
              <a:buNone/>
            </a:pPr>
            <a:r>
              <a:rPr lang="es-ES_tradnl" dirty="0"/>
              <a:t> </a:t>
            </a:r>
          </a:p>
          <a:p>
            <a:pPr marL="82296" indent="0" algn="just">
              <a:buNone/>
            </a:pPr>
            <a:r>
              <a:rPr lang="es-ES_tradnl" dirty="0"/>
              <a:t>Se contempla a nivel de ley al secretario general del tribunal, a los jueces instructores y a los secretarios de acuerdo de la sala</a:t>
            </a:r>
            <a:r>
              <a:rPr lang="es-ES_tradnl" dirty="0" smtClean="0"/>
              <a:t>.</a:t>
            </a:r>
          </a:p>
          <a:p>
            <a:pPr marL="82296" indent="0" algn="just">
              <a:buNone/>
            </a:pPr>
            <a:endParaRPr lang="es-ES_tradnl" dirty="0"/>
          </a:p>
          <a:p>
            <a:pPr marL="82296" indent="0" algn="just">
              <a:buNone/>
            </a:pPr>
            <a:r>
              <a:rPr lang="es-ES_tradnl" dirty="0"/>
              <a:t>También se contemplan el secretario administrativo y el centro de capacitación judicial electoral.</a:t>
            </a:r>
          </a:p>
          <a:p>
            <a:pPr marL="82296" indent="0" algn="just">
              <a:buNone/>
            </a:pPr>
            <a:endParaRPr lang="es-ES_tradnl" dirty="0"/>
          </a:p>
        </p:txBody>
      </p:sp>
    </p:spTree>
    <p:extLst>
      <p:ext uri="{BB962C8B-B14F-4D97-AF65-F5344CB8AC3E}">
        <p14:creationId xmlns:p14="http://schemas.microsoft.com/office/powerpoint/2010/main" val="30984266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pPr marL="82296" indent="0" algn="just">
              <a:buNone/>
            </a:pPr>
            <a:r>
              <a:rPr lang="es-MX" dirty="0" smtClean="0"/>
              <a:t>Con la introducción de la estructura jurisdiccional y administrativa del tribunal, este código electoral, asumía la función de ley orgánica del mismo.</a:t>
            </a:r>
            <a:endParaRPr lang="es-MX" dirty="0"/>
          </a:p>
        </p:txBody>
      </p:sp>
    </p:spTree>
    <p:extLst>
      <p:ext uri="{BB962C8B-B14F-4D97-AF65-F5344CB8AC3E}">
        <p14:creationId xmlns:p14="http://schemas.microsoft.com/office/powerpoint/2010/main" val="2212806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_tradnl" sz="2000" b="1" dirty="0">
                <a:effectLst/>
              </a:rPr>
              <a:t>ANTECEDENTES DEL TRIBUNAL ELECTORAL DE TABASCO</a:t>
            </a:r>
            <a:endParaRPr lang="es-ES" sz="2000" dirty="0"/>
          </a:p>
        </p:txBody>
      </p:sp>
      <p:sp>
        <p:nvSpPr>
          <p:cNvPr id="3" name="Marcador de contenido 2"/>
          <p:cNvSpPr>
            <a:spLocks noGrp="1"/>
          </p:cNvSpPr>
          <p:nvPr>
            <p:ph idx="1"/>
          </p:nvPr>
        </p:nvSpPr>
        <p:spPr/>
        <p:txBody>
          <a:bodyPr>
            <a:normAutofit fontScale="62500" lnSpcReduction="20000"/>
          </a:bodyPr>
          <a:lstStyle/>
          <a:p>
            <a:pPr marL="82296" indent="0">
              <a:buNone/>
            </a:pPr>
            <a:r>
              <a:rPr lang="es-ES_tradnl" b="1" dirty="0" smtClean="0"/>
              <a:t>Reforma </a:t>
            </a:r>
            <a:r>
              <a:rPr lang="es-ES_tradnl" b="1" dirty="0"/>
              <a:t>Constitucional de </a:t>
            </a:r>
            <a:r>
              <a:rPr lang="es-ES_tradnl" b="1" dirty="0" smtClean="0"/>
              <a:t>1996.</a:t>
            </a:r>
            <a:endParaRPr lang="es-ES_tradnl" b="1" dirty="0" smtClean="0"/>
          </a:p>
          <a:p>
            <a:pPr marL="82296" indent="0">
              <a:buNone/>
            </a:pPr>
            <a:endParaRPr lang="es-ES_tradnl" dirty="0"/>
          </a:p>
          <a:p>
            <a:pPr marL="82296" indent="0" algn="just">
              <a:buNone/>
            </a:pPr>
            <a:r>
              <a:rPr lang="es-ES_tradnl" dirty="0"/>
              <a:t>De conformidad con el Decreto 199 de la Quincuagésima quinta legislatura, se reformaron diversos artículos de la constitución local (P.O.E., de 21 de enero de 1996), entre los que se destacan:</a:t>
            </a:r>
          </a:p>
          <a:p>
            <a:pPr marL="82296" indent="0" algn="just">
              <a:buNone/>
            </a:pPr>
            <a:endParaRPr lang="es-ES_tradnl" dirty="0"/>
          </a:p>
          <a:p>
            <a:pPr lvl="0" algn="just"/>
            <a:r>
              <a:rPr lang="es-ES_tradnl" dirty="0"/>
              <a:t>Se cambia la denominación a Tribunal Electoral de Tabasco;</a:t>
            </a:r>
          </a:p>
          <a:p>
            <a:pPr lvl="0" algn="just"/>
            <a:r>
              <a:rPr lang="es-ES_tradnl" dirty="0"/>
              <a:t>Desaparece totalmente la figura de colegio electoral para calificar la elección de gobernador;</a:t>
            </a:r>
          </a:p>
          <a:p>
            <a:pPr lvl="0" algn="just"/>
            <a:r>
              <a:rPr lang="es-ES_tradnl" dirty="0"/>
              <a:t>Se permite a los magistrados del tribunal superior desempeñar funciones electorales;</a:t>
            </a:r>
          </a:p>
          <a:p>
            <a:pPr lvl="0" algn="just"/>
            <a:r>
              <a:rPr lang="es-ES_tradnl" dirty="0"/>
              <a:t>Se adiciona el artículo 63 bis a la constitución local, para regular lo inherente al tribunal (antes se regulaba en el artículo 13), ubicándose dentro del apartado del poder judicial del estado.</a:t>
            </a:r>
          </a:p>
          <a:p>
            <a:endParaRPr lang="es-ES" dirty="0"/>
          </a:p>
        </p:txBody>
      </p:sp>
    </p:spTree>
    <p:extLst>
      <p:ext uri="{BB962C8B-B14F-4D97-AF65-F5344CB8AC3E}">
        <p14:creationId xmlns:p14="http://schemas.microsoft.com/office/powerpoint/2010/main" val="36985718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_tradnl" sz="2000" b="1" dirty="0">
                <a:effectLst/>
              </a:rPr>
              <a:t>ANTECEDENTES DEL TRIBUNAL ELECTORAL DE TABASCO</a:t>
            </a:r>
            <a:endParaRPr lang="es-ES" sz="2000" dirty="0"/>
          </a:p>
        </p:txBody>
      </p:sp>
      <p:sp>
        <p:nvSpPr>
          <p:cNvPr id="3" name="Marcador de contenido 2"/>
          <p:cNvSpPr>
            <a:spLocks noGrp="1"/>
          </p:cNvSpPr>
          <p:nvPr>
            <p:ph idx="1"/>
          </p:nvPr>
        </p:nvSpPr>
        <p:spPr/>
        <p:txBody>
          <a:bodyPr>
            <a:normAutofit fontScale="85000" lnSpcReduction="20000"/>
          </a:bodyPr>
          <a:lstStyle/>
          <a:p>
            <a:pPr lvl="0" algn="just"/>
            <a:r>
              <a:rPr lang="es-ES_tradnl" dirty="0"/>
              <a:t>El tribunal se integrará por cinco magistrados electorales numerarios y dos suplentes, electos de la siguiente manera:</a:t>
            </a:r>
          </a:p>
          <a:p>
            <a:pPr lvl="0" algn="just"/>
            <a:r>
              <a:rPr lang="es-ES_tradnl" dirty="0"/>
              <a:t>tres magistrados electorales numerarios y un suplentes eran elegidos de una lista de 20 jueces de primera instancia; y</a:t>
            </a:r>
          </a:p>
          <a:p>
            <a:pPr lvl="0" algn="just"/>
            <a:r>
              <a:rPr lang="es-ES_tradnl" dirty="0"/>
              <a:t>Los dos magistrados electorales numerarios restantes y un suplente, eran elegidos de entre los magistrados que conforman el tribunal superior de justicia.</a:t>
            </a:r>
          </a:p>
          <a:p>
            <a:pPr lvl="0" algn="just"/>
            <a:r>
              <a:rPr lang="es-ES_tradnl" dirty="0"/>
              <a:t>Los Magistrados duraban en su cargo ocho años improrrogables.</a:t>
            </a:r>
          </a:p>
          <a:p>
            <a:pPr lvl="0" algn="just"/>
            <a:r>
              <a:rPr lang="es-ES_tradnl" dirty="0"/>
              <a:t>El presidente duraba en su encargo cuatro años.</a:t>
            </a:r>
          </a:p>
          <a:p>
            <a:pPr marL="82296" indent="0">
              <a:buNone/>
            </a:pPr>
            <a:endParaRPr lang="es-ES" dirty="0"/>
          </a:p>
        </p:txBody>
      </p:sp>
    </p:spTree>
    <p:extLst>
      <p:ext uri="{BB962C8B-B14F-4D97-AF65-F5344CB8AC3E}">
        <p14:creationId xmlns:p14="http://schemas.microsoft.com/office/powerpoint/2010/main" val="14428236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_tradnl" sz="2000" b="1" dirty="0">
                <a:effectLst/>
              </a:rPr>
              <a:t>ANTECEDENTES DEL TRIBUNAL ELECTORAL DE TABASCO</a:t>
            </a:r>
            <a:endParaRPr lang="es-ES" sz="2000" dirty="0"/>
          </a:p>
        </p:txBody>
      </p:sp>
      <p:sp>
        <p:nvSpPr>
          <p:cNvPr id="3" name="Marcador de contenido 2"/>
          <p:cNvSpPr>
            <a:spLocks noGrp="1"/>
          </p:cNvSpPr>
          <p:nvPr>
            <p:ph idx="1"/>
          </p:nvPr>
        </p:nvSpPr>
        <p:spPr/>
        <p:txBody>
          <a:bodyPr>
            <a:normAutofit fontScale="70000" lnSpcReduction="20000"/>
          </a:bodyPr>
          <a:lstStyle/>
          <a:p>
            <a:pPr marL="82296" indent="0" algn="just">
              <a:buNone/>
            </a:pPr>
            <a:r>
              <a:rPr lang="es-ES_tradnl" b="1" dirty="0"/>
              <a:t>8. CODIGO DE INSTITUCIONES Y PROCEDIMIENTOS ELECTORALES DEL ESTADO DE TABASCO DE 1996.</a:t>
            </a:r>
            <a:r>
              <a:rPr lang="es-ES_tradnl" dirty="0"/>
              <a:t> (P.O.E., de 28 de diciembre de 1996).</a:t>
            </a:r>
          </a:p>
          <a:p>
            <a:pPr marL="82296" indent="0" algn="just">
              <a:buNone/>
            </a:pPr>
            <a:r>
              <a:rPr lang="es-ES_tradnl" dirty="0"/>
              <a:t> </a:t>
            </a:r>
          </a:p>
          <a:p>
            <a:pPr marL="82296" indent="0" algn="just">
              <a:buNone/>
            </a:pPr>
            <a:r>
              <a:rPr lang="es-ES_tradnl" dirty="0"/>
              <a:t>En esta disposición de destaca lo siguiente:</a:t>
            </a:r>
          </a:p>
          <a:p>
            <a:pPr marL="82296" indent="0" algn="just">
              <a:buNone/>
            </a:pPr>
            <a:r>
              <a:rPr lang="es-ES_tradnl" dirty="0"/>
              <a:t> </a:t>
            </a:r>
          </a:p>
          <a:p>
            <a:pPr lvl="0" algn="just"/>
            <a:r>
              <a:rPr lang="es-ES_tradnl" dirty="0"/>
              <a:t>Constituía un tribunal electoral que funcionaba durante los procesos electorales, que se reintegraba en los casos en que se requiriera en tiempos no electorales</a:t>
            </a:r>
            <a:r>
              <a:rPr lang="es-ES_tradnl" dirty="0" smtClean="0"/>
              <a:t>.</a:t>
            </a:r>
          </a:p>
          <a:p>
            <a:pPr marL="82296" lvl="0" indent="0" algn="just">
              <a:buNone/>
            </a:pPr>
            <a:endParaRPr lang="es-ES_tradnl" dirty="0"/>
          </a:p>
          <a:p>
            <a:pPr lvl="0" algn="just"/>
            <a:r>
              <a:rPr lang="es-ES_tradnl" dirty="0"/>
              <a:t>Los magistrados concluido el proceso electoral se reintegraban a sus funciones en el poder judicial, continuando la vigencia del nombramiento como magistrado electoral.</a:t>
            </a:r>
          </a:p>
          <a:p>
            <a:endParaRPr lang="es-ES" dirty="0"/>
          </a:p>
        </p:txBody>
      </p:sp>
    </p:spTree>
    <p:extLst>
      <p:ext uri="{BB962C8B-B14F-4D97-AF65-F5344CB8AC3E}">
        <p14:creationId xmlns:p14="http://schemas.microsoft.com/office/powerpoint/2010/main" val="23803200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_tradnl" sz="2000" b="1" dirty="0">
                <a:effectLst/>
              </a:rPr>
              <a:t>ANTECEDENTES DEL TRIBUNAL ELECTORAL DE TABASCO</a:t>
            </a:r>
            <a:endParaRPr lang="es-ES" sz="2000" dirty="0"/>
          </a:p>
        </p:txBody>
      </p:sp>
      <p:sp>
        <p:nvSpPr>
          <p:cNvPr id="3" name="Marcador de contenido 2"/>
          <p:cNvSpPr>
            <a:spLocks noGrp="1"/>
          </p:cNvSpPr>
          <p:nvPr>
            <p:ph idx="1"/>
          </p:nvPr>
        </p:nvSpPr>
        <p:spPr>
          <a:xfrm>
            <a:off x="1435608" y="1447799"/>
            <a:ext cx="7498080" cy="5266691"/>
          </a:xfrm>
        </p:spPr>
        <p:txBody>
          <a:bodyPr>
            <a:normAutofit fontScale="92500" lnSpcReduction="20000"/>
          </a:bodyPr>
          <a:lstStyle/>
          <a:p>
            <a:pPr marL="82296" indent="0" algn="just">
              <a:buNone/>
            </a:pPr>
            <a:r>
              <a:rPr lang="es-ES_tradnl" b="1" dirty="0"/>
              <a:t>9. REGLAMENTO INTERIOR DEL TRIBUNAL ELECTORAL DE TABASCO. (P.O.E., de 2 de agosto de 1997)</a:t>
            </a:r>
            <a:r>
              <a:rPr lang="es-ES_tradnl" b="1" dirty="0" smtClean="0"/>
              <a:t>.</a:t>
            </a:r>
          </a:p>
          <a:p>
            <a:pPr marL="82296" indent="0" algn="just">
              <a:buNone/>
            </a:pPr>
            <a:endParaRPr lang="es-ES_tradnl" dirty="0"/>
          </a:p>
          <a:p>
            <a:pPr marL="82296" indent="0" algn="just">
              <a:buNone/>
            </a:pPr>
            <a:r>
              <a:rPr lang="es-ES_tradnl" dirty="0"/>
              <a:t>Se expide por primera vez un reglamento interior del tribunal electoral de tabasco, que tenia una doble naturaleza, en su primera parte, su titulo primero, se ocupa de temas orgánicos, es decir, en relación a su estructura y funcionamiento, en su segundo titulo, contiene disposiciones del procedimiento contencioso electoral.</a:t>
            </a:r>
          </a:p>
          <a:p>
            <a:endParaRPr lang="es-ES" dirty="0"/>
          </a:p>
        </p:txBody>
      </p:sp>
    </p:spTree>
    <p:extLst>
      <p:ext uri="{BB962C8B-B14F-4D97-AF65-F5344CB8AC3E}">
        <p14:creationId xmlns:p14="http://schemas.microsoft.com/office/powerpoint/2010/main" val="6891029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_tradnl" sz="2000" b="1" dirty="0">
                <a:effectLst/>
              </a:rPr>
              <a:t>ANTECEDENTES DEL TRIBUNAL ELECTORAL DE TABASCO</a:t>
            </a:r>
            <a:endParaRPr lang="es-ES" sz="2000" dirty="0"/>
          </a:p>
        </p:txBody>
      </p:sp>
      <p:sp>
        <p:nvSpPr>
          <p:cNvPr id="3" name="Marcador de contenido 2"/>
          <p:cNvSpPr>
            <a:spLocks noGrp="1"/>
          </p:cNvSpPr>
          <p:nvPr>
            <p:ph idx="1"/>
          </p:nvPr>
        </p:nvSpPr>
        <p:spPr/>
        <p:txBody>
          <a:bodyPr/>
          <a:lstStyle/>
          <a:p>
            <a:pPr marL="82296" indent="0" algn="just">
              <a:buNone/>
            </a:pPr>
            <a:endParaRPr lang="es-ES_tradnl" dirty="0" smtClean="0"/>
          </a:p>
          <a:p>
            <a:pPr marL="82296" indent="0" algn="just">
              <a:buNone/>
            </a:pPr>
            <a:r>
              <a:rPr lang="es-ES_tradnl" dirty="0" smtClean="0"/>
              <a:t>El </a:t>
            </a:r>
            <a:r>
              <a:rPr lang="es-ES_tradnl" dirty="0"/>
              <a:t>actual reglamento interior, se publico el 23 de enero de 2009 y aunque cuenta con mas títulos, continua con el esquema del primero, se ocupa de su estructura y funcionamiento, y también contiene disposiciones del procedimiento contencioso electoral.</a:t>
            </a:r>
          </a:p>
          <a:p>
            <a:endParaRPr lang="es-ES" dirty="0"/>
          </a:p>
        </p:txBody>
      </p:sp>
    </p:spTree>
    <p:extLst>
      <p:ext uri="{BB962C8B-B14F-4D97-AF65-F5344CB8AC3E}">
        <p14:creationId xmlns:p14="http://schemas.microsoft.com/office/powerpoint/2010/main" val="19615097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_tradnl" sz="2000" b="1" dirty="0">
                <a:effectLst/>
              </a:rPr>
              <a:t>ANTECEDENTES DEL TRIBUNAL ELECTORAL DE TABASCO</a:t>
            </a:r>
            <a:endParaRPr lang="es-ES" sz="2000" dirty="0"/>
          </a:p>
        </p:txBody>
      </p:sp>
      <p:sp>
        <p:nvSpPr>
          <p:cNvPr id="3" name="Marcador de contenido 2"/>
          <p:cNvSpPr>
            <a:spLocks noGrp="1"/>
          </p:cNvSpPr>
          <p:nvPr>
            <p:ph idx="1"/>
          </p:nvPr>
        </p:nvSpPr>
        <p:spPr/>
        <p:txBody>
          <a:bodyPr>
            <a:normAutofit fontScale="77500" lnSpcReduction="20000"/>
          </a:bodyPr>
          <a:lstStyle/>
          <a:p>
            <a:pPr marL="82296" indent="0" algn="just">
              <a:buNone/>
            </a:pPr>
            <a:r>
              <a:rPr lang="es-ES_tradnl" b="1" dirty="0"/>
              <a:t>10. Reforma Constitucional de 2002</a:t>
            </a:r>
            <a:r>
              <a:rPr lang="es-ES_tradnl" b="1" dirty="0" smtClean="0"/>
              <a:t>.</a:t>
            </a:r>
          </a:p>
          <a:p>
            <a:pPr marL="82296" indent="0" algn="just">
              <a:buNone/>
            </a:pPr>
            <a:endParaRPr lang="es-ES_tradnl" dirty="0"/>
          </a:p>
          <a:p>
            <a:pPr marL="82296" indent="0" algn="just">
              <a:buNone/>
            </a:pPr>
            <a:r>
              <a:rPr lang="es-ES_tradnl" dirty="0"/>
              <a:t>De conformidad con el Decreto 192 de la Quincuagésima Séptima legislatura, se reformaron diversos artículos de la constitución local (P.O.E., de 27 de noviembre de 2002), entre los que se destacan:</a:t>
            </a:r>
          </a:p>
          <a:p>
            <a:pPr marL="82296" indent="0" algn="just">
              <a:buNone/>
            </a:pPr>
            <a:endParaRPr lang="es-ES_tradnl" dirty="0"/>
          </a:p>
          <a:p>
            <a:pPr lvl="0" algn="just"/>
            <a:r>
              <a:rPr lang="es-ES_tradnl" dirty="0"/>
              <a:t>Se determina el carácter de PERMANENTE, del Tribunal Electoral de Tabasco, toda vez que entre los procesos electorales, entraba en receso, y si surgía una impugnación se activaba un proceso de reintegración un poco tardado, violando el artículo 17 de la constitución federal.</a:t>
            </a:r>
          </a:p>
          <a:p>
            <a:pPr marL="82296" indent="0">
              <a:buNone/>
            </a:pPr>
            <a:endParaRPr lang="es-ES" dirty="0"/>
          </a:p>
        </p:txBody>
      </p:sp>
    </p:spTree>
    <p:extLst>
      <p:ext uri="{BB962C8B-B14F-4D97-AF65-F5344CB8AC3E}">
        <p14:creationId xmlns:p14="http://schemas.microsoft.com/office/powerpoint/2010/main" val="99991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_tradnl" sz="2000" b="1" dirty="0">
                <a:effectLst/>
              </a:rPr>
              <a:t>ANTECEDENTES DEL TRIBUNAL ELECTORAL DE TABASCO</a:t>
            </a:r>
            <a:endParaRPr lang="es-ES" sz="2000" dirty="0"/>
          </a:p>
        </p:txBody>
      </p:sp>
      <p:sp>
        <p:nvSpPr>
          <p:cNvPr id="3" name="Marcador de contenido 2"/>
          <p:cNvSpPr>
            <a:spLocks noGrp="1"/>
          </p:cNvSpPr>
          <p:nvPr>
            <p:ph idx="1"/>
          </p:nvPr>
        </p:nvSpPr>
        <p:spPr/>
        <p:txBody>
          <a:bodyPr>
            <a:normAutofit fontScale="85000" lnSpcReduction="20000"/>
          </a:bodyPr>
          <a:lstStyle/>
          <a:p>
            <a:pPr lvl="0" algn="just"/>
            <a:r>
              <a:rPr lang="es-ES_tradnl" dirty="0"/>
              <a:t>En razón de su carácter permanente, se reduce el numero de magistrados electorales numerarios de cinco a tres; </a:t>
            </a:r>
          </a:p>
          <a:p>
            <a:pPr lvl="0" algn="just"/>
            <a:r>
              <a:rPr lang="es-ES_tradnl" dirty="0"/>
              <a:t>Se prevé dos suplentes.</a:t>
            </a:r>
          </a:p>
          <a:p>
            <a:pPr lvl="0" algn="just"/>
            <a:r>
              <a:rPr lang="es-ES_tradnl" dirty="0"/>
              <a:t>Dos magistrados electorales numerarios y un suplente, eran aprobados de entre cinco magistrados numerarios propuestos por el pleno del tribunal superior de justicia.</a:t>
            </a:r>
          </a:p>
          <a:p>
            <a:pPr lvl="0" algn="just"/>
            <a:r>
              <a:rPr lang="es-ES_tradnl" dirty="0"/>
              <a:t>Un magistrado electoral numerario y un suplente, eran elegidos de una lista de 10 jueces de primera instancia.</a:t>
            </a:r>
          </a:p>
          <a:p>
            <a:pPr lvl="0" algn="just"/>
            <a:r>
              <a:rPr lang="es-ES_tradnl" dirty="0"/>
              <a:t>Los magistrados duraban en su encargo siete años.</a:t>
            </a:r>
          </a:p>
          <a:p>
            <a:endParaRPr lang="es-ES" dirty="0"/>
          </a:p>
        </p:txBody>
      </p:sp>
    </p:spTree>
    <p:extLst>
      <p:ext uri="{BB962C8B-B14F-4D97-AF65-F5344CB8AC3E}">
        <p14:creationId xmlns:p14="http://schemas.microsoft.com/office/powerpoint/2010/main" val="23135613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pPr marL="82296" indent="0" algn="just">
              <a:buNone/>
            </a:pPr>
            <a:r>
              <a:rPr lang="es-MX" dirty="0" smtClean="0"/>
              <a:t>Este tema se tiene que desarrollar dentro del derecho administrativo, ya que </a:t>
            </a:r>
            <a:r>
              <a:rPr lang="es-MX" smtClean="0"/>
              <a:t>constituye la </a:t>
            </a:r>
            <a:r>
              <a:rPr lang="es-MX" dirty="0" smtClean="0"/>
              <a:t>parte orgánica del tribunal electoral.</a:t>
            </a:r>
            <a:endParaRPr lang="es-MX" dirty="0"/>
          </a:p>
        </p:txBody>
      </p:sp>
    </p:spTree>
    <p:extLst>
      <p:ext uri="{BB962C8B-B14F-4D97-AF65-F5344CB8AC3E}">
        <p14:creationId xmlns:p14="http://schemas.microsoft.com/office/powerpoint/2010/main" val="27247880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_tradnl" sz="2000" b="1" dirty="0">
                <a:effectLst/>
              </a:rPr>
              <a:t>ANTECEDENTES DEL TRIBUNAL ELECTORAL DE TABASCO</a:t>
            </a:r>
            <a:endParaRPr lang="es-ES" sz="2000" dirty="0"/>
          </a:p>
        </p:txBody>
      </p:sp>
      <p:sp>
        <p:nvSpPr>
          <p:cNvPr id="3" name="Marcador de contenido 2"/>
          <p:cNvSpPr>
            <a:spLocks noGrp="1"/>
          </p:cNvSpPr>
          <p:nvPr>
            <p:ph idx="1"/>
          </p:nvPr>
        </p:nvSpPr>
        <p:spPr/>
        <p:txBody>
          <a:bodyPr>
            <a:normAutofit fontScale="85000" lnSpcReduction="20000"/>
          </a:bodyPr>
          <a:lstStyle/>
          <a:p>
            <a:pPr marL="82296" indent="0" algn="just">
              <a:buNone/>
            </a:pPr>
            <a:r>
              <a:rPr lang="es-ES_tradnl" b="1" dirty="0"/>
              <a:t>11. LEY ORGANICA DEL TRIBUNAL ELECTORAL DE TABASCO</a:t>
            </a:r>
            <a:r>
              <a:rPr lang="es-ES_tradnl" b="1" dirty="0" smtClean="0"/>
              <a:t>.</a:t>
            </a:r>
          </a:p>
          <a:p>
            <a:pPr marL="82296" indent="0" algn="just">
              <a:buNone/>
            </a:pPr>
            <a:endParaRPr lang="es-ES_tradnl" dirty="0"/>
          </a:p>
          <a:p>
            <a:pPr algn="just"/>
            <a:r>
              <a:rPr lang="es-ES_tradnl" dirty="0"/>
              <a:t>Este ordenamiento es expedido mediante Decreto 195 de la Quincuagésima Séptima legislatura, (P.O.E., de 29 de noviembre de 2002), constituye un ordenamiento de naturaleza exclusivamente orgánica, es decir, solo se ocupa de la estructura y funcionamiento del tribunal, sin incluir procedimiento electoral.</a:t>
            </a:r>
          </a:p>
          <a:p>
            <a:pPr marL="82296" indent="0" algn="just">
              <a:buNone/>
            </a:pPr>
            <a:endParaRPr lang="es-ES_tradnl" dirty="0"/>
          </a:p>
          <a:p>
            <a:pPr algn="just"/>
            <a:r>
              <a:rPr lang="es-ES_tradnl" dirty="0"/>
              <a:t>Esta norma fue reformada en 2009 y </a:t>
            </a:r>
            <a:r>
              <a:rPr lang="es-ES_tradnl" dirty="0" smtClean="0"/>
              <a:t>2014.</a:t>
            </a:r>
            <a:endParaRPr lang="es-ES_tradnl" dirty="0"/>
          </a:p>
          <a:p>
            <a:pPr marL="82296" indent="0">
              <a:buNone/>
            </a:pPr>
            <a:endParaRPr lang="es-ES" dirty="0"/>
          </a:p>
        </p:txBody>
      </p:sp>
    </p:spTree>
    <p:extLst>
      <p:ext uri="{BB962C8B-B14F-4D97-AF65-F5344CB8AC3E}">
        <p14:creationId xmlns:p14="http://schemas.microsoft.com/office/powerpoint/2010/main" val="34603595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_tradnl" sz="2000" b="1" dirty="0">
                <a:effectLst/>
              </a:rPr>
              <a:t>ANTECEDENTES DEL TRIBUNAL ELECTORAL DE TABASCO</a:t>
            </a:r>
            <a:endParaRPr lang="es-ES" sz="2000" dirty="0"/>
          </a:p>
        </p:txBody>
      </p:sp>
      <p:sp>
        <p:nvSpPr>
          <p:cNvPr id="3" name="Marcador de contenido 2"/>
          <p:cNvSpPr>
            <a:spLocks noGrp="1"/>
          </p:cNvSpPr>
          <p:nvPr>
            <p:ph idx="1"/>
          </p:nvPr>
        </p:nvSpPr>
        <p:spPr>
          <a:xfrm>
            <a:off x="1435608" y="1447800"/>
            <a:ext cx="7498080" cy="5249296"/>
          </a:xfrm>
        </p:spPr>
        <p:txBody>
          <a:bodyPr>
            <a:normAutofit fontScale="77500" lnSpcReduction="20000"/>
          </a:bodyPr>
          <a:lstStyle/>
          <a:p>
            <a:pPr marL="82296" indent="0" algn="just">
              <a:buNone/>
            </a:pPr>
            <a:r>
              <a:rPr lang="es-ES_tradnl" b="1" dirty="0"/>
              <a:t>12. REFORMA CONSTITUCIONAL DE 2008. </a:t>
            </a:r>
            <a:endParaRPr lang="es-ES_tradnl" b="1" dirty="0" smtClean="0"/>
          </a:p>
          <a:p>
            <a:pPr marL="82296" indent="0" algn="just">
              <a:buNone/>
            </a:pPr>
            <a:endParaRPr lang="es-ES_tradnl" dirty="0"/>
          </a:p>
          <a:p>
            <a:pPr marL="82296" indent="0" algn="just">
              <a:buNone/>
            </a:pPr>
            <a:r>
              <a:rPr lang="es-ES_tradnl" dirty="0"/>
              <a:t>En este año mediante Decreto Legislativo se reformaron diversos artículos de la constitución local, publicado en el periódico oficial del 8 de noviembre de 2008, mediante la cual se amplio durante los procesos electorales el numero de magistrados a cinco.</a:t>
            </a:r>
          </a:p>
          <a:p>
            <a:pPr marL="82296" indent="0" algn="just">
              <a:buNone/>
            </a:pPr>
            <a:r>
              <a:rPr lang="es-ES_tradnl" dirty="0"/>
              <a:t> </a:t>
            </a:r>
          </a:p>
          <a:p>
            <a:pPr marL="82296" indent="0" algn="just">
              <a:buNone/>
            </a:pPr>
            <a:r>
              <a:rPr lang="es-ES_tradnl" dirty="0"/>
              <a:t>Esta reforma se reglamento mediante reforma a la Ley Orgánica del Tribunal Electoral de Tabasco, mediante Decreto 163 de la Quincuagésima Novena legislatura, (P.O.E., de 14 de marzo de 2009).</a:t>
            </a:r>
          </a:p>
          <a:p>
            <a:endParaRPr lang="es-ES" dirty="0"/>
          </a:p>
        </p:txBody>
      </p:sp>
    </p:spTree>
    <p:extLst>
      <p:ext uri="{BB962C8B-B14F-4D97-AF65-F5344CB8AC3E}">
        <p14:creationId xmlns:p14="http://schemas.microsoft.com/office/powerpoint/2010/main" val="36468124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_tradnl" sz="2000" b="1" dirty="0">
                <a:effectLst/>
              </a:rPr>
              <a:t>ANTECEDENTES DEL TRIBUNAL ELECTORAL DE TABASCO</a:t>
            </a:r>
            <a:endParaRPr lang="es-ES" sz="2000" dirty="0"/>
          </a:p>
        </p:txBody>
      </p:sp>
      <p:sp>
        <p:nvSpPr>
          <p:cNvPr id="3" name="Marcador de contenido 2"/>
          <p:cNvSpPr>
            <a:spLocks noGrp="1"/>
          </p:cNvSpPr>
          <p:nvPr>
            <p:ph idx="1"/>
          </p:nvPr>
        </p:nvSpPr>
        <p:spPr>
          <a:xfrm>
            <a:off x="1435608" y="1447799"/>
            <a:ext cx="7498080" cy="5231901"/>
          </a:xfrm>
        </p:spPr>
        <p:txBody>
          <a:bodyPr/>
          <a:lstStyle/>
          <a:p>
            <a:pPr marL="82296" indent="0" algn="just">
              <a:buNone/>
            </a:pPr>
            <a:r>
              <a:rPr lang="es-ES_tradnl" b="1" dirty="0"/>
              <a:t>13. LEY DE MEDIOS DE IMPUGNACIÓN EN MATERIA ELECTORAL DEL ESTADO DE TABASCO</a:t>
            </a:r>
            <a:r>
              <a:rPr lang="es-ES_tradnl" b="1" dirty="0" smtClean="0"/>
              <a:t>.</a:t>
            </a:r>
          </a:p>
          <a:p>
            <a:pPr marL="82296" indent="0" algn="just">
              <a:buNone/>
            </a:pPr>
            <a:endParaRPr lang="es-ES_tradnl" dirty="0"/>
          </a:p>
          <a:p>
            <a:pPr marL="82296" indent="0" algn="just">
              <a:buNone/>
            </a:pPr>
            <a:r>
              <a:rPr lang="es-ES_tradnl" dirty="0"/>
              <a:t>Esta disposición se promulgo mediante Decreto 100 de la Quincuagésima Novena legislatura. (P.O.E., de 12 de diciembre de 2002).</a:t>
            </a:r>
          </a:p>
          <a:p>
            <a:pPr marL="82296" indent="0">
              <a:buNone/>
            </a:pPr>
            <a:endParaRPr lang="es-ES" dirty="0"/>
          </a:p>
        </p:txBody>
      </p:sp>
    </p:spTree>
    <p:extLst>
      <p:ext uri="{BB962C8B-B14F-4D97-AF65-F5344CB8AC3E}">
        <p14:creationId xmlns:p14="http://schemas.microsoft.com/office/powerpoint/2010/main" val="10366531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_tradnl" sz="2000" b="1" dirty="0">
                <a:effectLst/>
              </a:rPr>
              <a:t>ANTECEDENTES DEL TRIBUNAL ELECTORAL DE TABASCO</a:t>
            </a:r>
            <a:endParaRPr lang="es-ES" sz="2000" dirty="0"/>
          </a:p>
        </p:txBody>
      </p:sp>
      <p:sp>
        <p:nvSpPr>
          <p:cNvPr id="3" name="Marcador de contenido 2"/>
          <p:cNvSpPr>
            <a:spLocks noGrp="1"/>
          </p:cNvSpPr>
          <p:nvPr>
            <p:ph idx="1"/>
          </p:nvPr>
        </p:nvSpPr>
        <p:spPr/>
        <p:txBody>
          <a:bodyPr/>
          <a:lstStyle/>
          <a:p>
            <a:pPr marL="82296" indent="0" algn="just">
              <a:buNone/>
            </a:pPr>
            <a:r>
              <a:rPr lang="es-ES_tradnl" b="1" dirty="0" smtClean="0"/>
              <a:t>14 . </a:t>
            </a:r>
            <a:r>
              <a:rPr lang="es-ES_tradnl" b="1" dirty="0"/>
              <a:t>REFORMA CONSTITUCIONAL DE 2014. </a:t>
            </a:r>
            <a:endParaRPr lang="es-ES_tradnl" b="1" dirty="0" smtClean="0"/>
          </a:p>
          <a:p>
            <a:pPr marL="82296" indent="0" algn="just">
              <a:buNone/>
            </a:pPr>
            <a:endParaRPr lang="es-ES_tradnl" dirty="0"/>
          </a:p>
          <a:p>
            <a:pPr marL="82296" indent="0" algn="just">
              <a:buNone/>
            </a:pPr>
            <a:r>
              <a:rPr lang="es-ES_tradnl" dirty="0"/>
              <a:t>Última reforma aprobada mediante Decreto 117 de fecha 18 de junio de 2014, publicado en el Periódico Oficial del Estado número 7491 Suplemento E de fecha 21 de junio de 2014.</a:t>
            </a:r>
          </a:p>
          <a:p>
            <a:pPr marL="82296" indent="0">
              <a:buNone/>
            </a:pPr>
            <a:endParaRPr lang="es-ES" dirty="0"/>
          </a:p>
        </p:txBody>
      </p:sp>
    </p:spTree>
    <p:extLst>
      <p:ext uri="{BB962C8B-B14F-4D97-AF65-F5344CB8AC3E}">
        <p14:creationId xmlns:p14="http://schemas.microsoft.com/office/powerpoint/2010/main" val="38012077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 sz="2000" b="1" dirty="0">
                <a:effectLst/>
              </a:rPr>
              <a:t>NUEVA CONCURRENCIA FEDERALIZADA ELECTORAL EN MÉXICO</a:t>
            </a:r>
            <a:r>
              <a:rPr lang="es-ES_tradnl" sz="2000" dirty="0">
                <a:effectLst/>
              </a:rPr>
              <a:t/>
            </a:r>
            <a:br>
              <a:rPr lang="es-ES_tradnl" sz="2000" dirty="0">
                <a:effectLst/>
              </a:rPr>
            </a:br>
            <a:endParaRPr lang="es-ES" sz="2000" dirty="0"/>
          </a:p>
        </p:txBody>
      </p:sp>
      <p:sp>
        <p:nvSpPr>
          <p:cNvPr id="3" name="Marcador de contenido 2"/>
          <p:cNvSpPr>
            <a:spLocks noGrp="1"/>
          </p:cNvSpPr>
          <p:nvPr>
            <p:ph idx="1"/>
          </p:nvPr>
        </p:nvSpPr>
        <p:spPr/>
        <p:txBody>
          <a:bodyPr>
            <a:normAutofit fontScale="85000" lnSpcReduction="10000"/>
          </a:bodyPr>
          <a:lstStyle/>
          <a:p>
            <a:pPr marL="82296" indent="0" algn="just">
              <a:buNone/>
            </a:pPr>
            <a:r>
              <a:rPr lang="es-ES" b="1" dirty="0" smtClean="0"/>
              <a:t>Estado </a:t>
            </a:r>
            <a:r>
              <a:rPr lang="es-ES" b="1" dirty="0"/>
              <a:t>de Cosas del Marco normativo Electoral anterior a la reforma electoral de 2014. </a:t>
            </a:r>
            <a:endParaRPr lang="es-ES" b="1" dirty="0" smtClean="0"/>
          </a:p>
          <a:p>
            <a:pPr marL="82296" indent="0">
              <a:buNone/>
            </a:pPr>
            <a:endParaRPr lang="es-ES_tradnl" dirty="0"/>
          </a:p>
          <a:p>
            <a:pPr marL="82296" indent="0" algn="just">
              <a:buNone/>
            </a:pPr>
            <a:r>
              <a:rPr lang="es-ES" dirty="0"/>
              <a:t>Debemos partir del reconocimiento de que de conformidad con el artículo 39 de la Constitución Federal, nuestro estado se constituye en una República Federal, es decir, es producto de un pacto federal, que constituye el resultado de la unión de varios estados soberanos entre sí, que propicia la conformación dos niveles de gobierno dentro de un mismo espacio territorial</a:t>
            </a:r>
            <a:r>
              <a:rPr lang="es-ES_tradnl" dirty="0"/>
              <a:t> </a:t>
            </a:r>
            <a:endParaRPr lang="es-ES" dirty="0"/>
          </a:p>
        </p:txBody>
      </p:sp>
    </p:spTree>
    <p:extLst>
      <p:ext uri="{BB962C8B-B14F-4D97-AF65-F5344CB8AC3E}">
        <p14:creationId xmlns:p14="http://schemas.microsoft.com/office/powerpoint/2010/main" val="11144909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pPr marL="82296" indent="0" algn="just">
              <a:buNone/>
            </a:pPr>
            <a:r>
              <a:rPr lang="es-ES" dirty="0" smtClean="0"/>
              <a:t>Lo anterior nos </a:t>
            </a:r>
            <a:r>
              <a:rPr lang="es-ES" dirty="0"/>
              <a:t>lo precisa </a:t>
            </a:r>
            <a:r>
              <a:rPr lang="es-ES" b="1" dirty="0" err="1"/>
              <a:t>Marcello</a:t>
            </a:r>
            <a:r>
              <a:rPr lang="es-ES" b="1" dirty="0"/>
              <a:t> </a:t>
            </a:r>
            <a:r>
              <a:rPr lang="es-ES" b="1" dirty="0" err="1" smtClean="0"/>
              <a:t>Carmagnani</a:t>
            </a:r>
            <a:r>
              <a:rPr lang="es-ES" b="1" dirty="0" smtClean="0"/>
              <a:t>:</a:t>
            </a:r>
          </a:p>
          <a:p>
            <a:pPr marL="82296" indent="0" algn="just">
              <a:buNone/>
            </a:pPr>
            <a:endParaRPr lang="es-ES" dirty="0"/>
          </a:p>
          <a:p>
            <a:pPr marL="82296" indent="0" algn="just">
              <a:buNone/>
            </a:pPr>
            <a:r>
              <a:rPr lang="es-ES" dirty="0" smtClean="0"/>
              <a:t> </a:t>
            </a:r>
            <a:r>
              <a:rPr lang="es-ES" dirty="0"/>
              <a:t>“... </a:t>
            </a:r>
            <a:r>
              <a:rPr lang="es-ES" i="1" dirty="0"/>
              <a:t>el principio federal, presente en todas las constituciones federales, se sustenta en la existencia de dos esferas dotadas de cierta autonomía, la del gobierno federal y la de los gobiernos </a:t>
            </a:r>
            <a:r>
              <a:rPr lang="es-ES" i="1" dirty="0" smtClean="0"/>
              <a:t>estatales”. </a:t>
            </a:r>
            <a:endParaRPr lang="es-ES" dirty="0"/>
          </a:p>
        </p:txBody>
      </p:sp>
    </p:spTree>
    <p:extLst>
      <p:ext uri="{BB962C8B-B14F-4D97-AF65-F5344CB8AC3E}">
        <p14:creationId xmlns:p14="http://schemas.microsoft.com/office/powerpoint/2010/main" val="42246433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fontScale="77500" lnSpcReduction="20000"/>
          </a:bodyPr>
          <a:lstStyle/>
          <a:p>
            <a:pPr marL="82296" indent="0" algn="just">
              <a:buNone/>
            </a:pPr>
            <a:r>
              <a:rPr lang="es-ES" dirty="0"/>
              <a:t>Del </a:t>
            </a:r>
            <a:r>
              <a:rPr lang="es-ES" dirty="0" smtClean="0"/>
              <a:t>artículo 41, primer párrafo constitucional </a:t>
            </a:r>
            <a:r>
              <a:rPr lang="es-ES" dirty="0"/>
              <a:t>se advierte que hace alusión </a:t>
            </a:r>
            <a:r>
              <a:rPr lang="es-ES" dirty="0" smtClean="0"/>
              <a:t>a:</a:t>
            </a:r>
          </a:p>
          <a:p>
            <a:pPr marL="82296" indent="0" algn="just">
              <a:buNone/>
            </a:pPr>
            <a:endParaRPr lang="es-ES" dirty="0"/>
          </a:p>
          <a:p>
            <a:pPr marL="653796" indent="-571500" algn="just">
              <a:buAutoNum type="romanLcPeriod"/>
            </a:pPr>
            <a:r>
              <a:rPr lang="es-ES" dirty="0" smtClean="0"/>
              <a:t>Las </a:t>
            </a:r>
            <a:r>
              <a:rPr lang="es-ES" dirty="0"/>
              <a:t>leyes </a:t>
            </a:r>
            <a:r>
              <a:rPr lang="es-ES" dirty="0" smtClean="0"/>
              <a:t>federales que </a:t>
            </a:r>
            <a:r>
              <a:rPr lang="es-ES" dirty="0"/>
              <a:t>emanan del Congreso de la </a:t>
            </a:r>
            <a:r>
              <a:rPr lang="es-ES" dirty="0" smtClean="0"/>
              <a:t>Unión, que son </a:t>
            </a:r>
            <a:r>
              <a:rPr lang="es-ES" dirty="0"/>
              <a:t>las que van a ejercer los tres Poderes de la Unión (Ejecutivo, Legislativo y Judicial</a:t>
            </a:r>
            <a:r>
              <a:rPr lang="es-ES" dirty="0" smtClean="0"/>
              <a:t>) ; y</a:t>
            </a:r>
          </a:p>
          <a:p>
            <a:pPr marL="653796" indent="-571500" algn="just">
              <a:buAutoNum type="romanLcPeriod"/>
            </a:pPr>
            <a:endParaRPr lang="es-ES" dirty="0"/>
          </a:p>
          <a:p>
            <a:pPr marL="653796" indent="-571500" algn="just">
              <a:buAutoNum type="romanLcPeriod"/>
            </a:pPr>
            <a:r>
              <a:rPr lang="es-ES" dirty="0"/>
              <a:t>L</a:t>
            </a:r>
            <a:r>
              <a:rPr lang="es-ES" dirty="0" smtClean="0"/>
              <a:t>as </a:t>
            </a:r>
            <a:r>
              <a:rPr lang="es-ES" dirty="0"/>
              <a:t>leyes locales o de los </a:t>
            </a:r>
            <a:r>
              <a:rPr lang="es-ES" dirty="0" smtClean="0"/>
              <a:t>Estados, </a:t>
            </a:r>
            <a:r>
              <a:rPr lang="es-ES" dirty="0"/>
              <a:t>son las que van a </a:t>
            </a:r>
            <a:r>
              <a:rPr lang="es-ES" dirty="0" smtClean="0"/>
              <a:t>ejercer, </a:t>
            </a:r>
            <a:r>
              <a:rPr lang="es-ES" dirty="0"/>
              <a:t>los tres Poderes de los Estados. </a:t>
            </a:r>
            <a:endParaRPr lang="es-ES" dirty="0" smtClean="0"/>
          </a:p>
          <a:p>
            <a:pPr marL="82296" indent="0" algn="just">
              <a:buNone/>
            </a:pPr>
            <a:endParaRPr lang="es-ES" dirty="0"/>
          </a:p>
          <a:p>
            <a:pPr marL="82296" indent="0" algn="just">
              <a:buNone/>
            </a:pPr>
            <a:r>
              <a:rPr lang="es-ES" dirty="0" smtClean="0"/>
              <a:t>Estos </a:t>
            </a:r>
            <a:r>
              <a:rPr lang="es-ES" dirty="0"/>
              <a:t>dos tipos de leyes son los que forman el orden federal y el orden local.</a:t>
            </a:r>
            <a:endParaRPr lang="es-ES_tradnl" dirty="0"/>
          </a:p>
          <a:p>
            <a:pPr marL="82296" indent="0">
              <a:buNone/>
            </a:pPr>
            <a:endParaRPr lang="es-ES" dirty="0"/>
          </a:p>
        </p:txBody>
      </p:sp>
    </p:spTree>
    <p:extLst>
      <p:ext uri="{BB962C8B-B14F-4D97-AF65-F5344CB8AC3E}">
        <p14:creationId xmlns:p14="http://schemas.microsoft.com/office/powerpoint/2010/main" val="16230935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lnSpcReduction="10000"/>
          </a:bodyPr>
          <a:lstStyle/>
          <a:p>
            <a:pPr marL="82296" indent="0">
              <a:buNone/>
            </a:pPr>
            <a:endParaRPr lang="es-ES" dirty="0" smtClean="0"/>
          </a:p>
          <a:p>
            <a:pPr marL="82296" indent="0" algn="just">
              <a:buNone/>
            </a:pPr>
            <a:r>
              <a:rPr lang="es-ES" dirty="0" smtClean="0"/>
              <a:t>Por </a:t>
            </a:r>
            <a:r>
              <a:rPr lang="es-ES" dirty="0"/>
              <a:t>lo tanto, los dos órdenes de gobierno (el federal y el de los Estados) se rigen por disposiciones constitucionales y legales distintas. </a:t>
            </a:r>
            <a:endParaRPr lang="es-ES" dirty="0" smtClean="0"/>
          </a:p>
          <a:p>
            <a:pPr marL="82296" indent="0" algn="just">
              <a:buNone/>
            </a:pPr>
            <a:endParaRPr lang="es-ES" dirty="0"/>
          </a:p>
          <a:p>
            <a:pPr marL="82296" indent="0" algn="just">
              <a:buNone/>
            </a:pPr>
            <a:r>
              <a:rPr lang="es-ES" dirty="0" smtClean="0"/>
              <a:t>Por </a:t>
            </a:r>
            <a:r>
              <a:rPr lang="es-ES" dirty="0"/>
              <a:t>tanto, ninguno de estos dos órdenes de gobierno es superior al otro, sino que cada uno tiene su jurisdicción, que le atribuye la propia Constitución Federal.</a:t>
            </a:r>
            <a:endParaRPr lang="es-ES_tradnl" dirty="0"/>
          </a:p>
          <a:p>
            <a:pPr marL="82296" indent="0">
              <a:buNone/>
            </a:pPr>
            <a:endParaRPr lang="es-ES" dirty="0"/>
          </a:p>
        </p:txBody>
      </p:sp>
    </p:spTree>
    <p:extLst>
      <p:ext uri="{BB962C8B-B14F-4D97-AF65-F5344CB8AC3E}">
        <p14:creationId xmlns:p14="http://schemas.microsoft.com/office/powerpoint/2010/main" val="8647402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435608" y="1447800"/>
            <a:ext cx="7498080" cy="5255840"/>
          </a:xfrm>
        </p:spPr>
        <p:txBody>
          <a:bodyPr>
            <a:normAutofit fontScale="85000" lnSpcReduction="20000"/>
          </a:bodyPr>
          <a:lstStyle/>
          <a:p>
            <a:pPr marL="82296" indent="0" algn="just">
              <a:buNone/>
            </a:pPr>
            <a:r>
              <a:rPr lang="es-ES" dirty="0"/>
              <a:t>Lo anterior se apoya en lo dispuesto por los artículos 40 y 41 constitucionales, en relación con el artículo 133 del propio ordenamiento, pues el pueblo mexicano adoptó una forma de gobierno que es la Federación, compuesta por los Estados libres y soberanos de la República y por el Distrito Federal. </a:t>
            </a:r>
            <a:endParaRPr lang="es-ES_tradnl" dirty="0"/>
          </a:p>
          <a:p>
            <a:pPr marL="82296" indent="0" algn="just">
              <a:buNone/>
            </a:pPr>
            <a:r>
              <a:rPr lang="es-ES" dirty="0"/>
              <a:t> </a:t>
            </a:r>
            <a:endParaRPr lang="es-ES_tradnl" dirty="0"/>
          </a:p>
          <a:p>
            <a:pPr marL="82296" indent="0" algn="just">
              <a:buNone/>
            </a:pPr>
            <a:r>
              <a:rPr lang="es-MX" dirty="0"/>
              <a:t>Por lo tanto, en materia electoral, coexistian de manera independiente dos marcos jurídicos para regular los tipos de elecciones que en el país de presentaban, ello con ciertas variantes, como por ejemplo, la jurisdicción de control constitucional que ejerce el Tribunal Federal del Poder Judicial de la Federación sobre la elecciones locales.</a:t>
            </a:r>
            <a:endParaRPr lang="es-ES_tradnl" dirty="0"/>
          </a:p>
        </p:txBody>
      </p:sp>
    </p:spTree>
    <p:extLst>
      <p:ext uri="{BB962C8B-B14F-4D97-AF65-F5344CB8AC3E}">
        <p14:creationId xmlns:p14="http://schemas.microsoft.com/office/powerpoint/2010/main" val="9197897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 sz="2000" b="1" dirty="0">
                <a:effectLst/>
              </a:rPr>
              <a:t>2. Nuevo Estado de Cosas del Marco normativo Electoral con la reforma electoral de 2014. </a:t>
            </a:r>
            <a:r>
              <a:rPr lang="es-ES_tradnl" sz="2000" dirty="0">
                <a:effectLst/>
              </a:rPr>
              <a:t/>
            </a:r>
            <a:br>
              <a:rPr lang="es-ES_tradnl" sz="2000" dirty="0">
                <a:effectLst/>
              </a:rPr>
            </a:br>
            <a:endParaRPr lang="es-ES" sz="2000" dirty="0"/>
          </a:p>
        </p:txBody>
      </p:sp>
      <p:sp>
        <p:nvSpPr>
          <p:cNvPr id="3" name="Marcador de contenido 2"/>
          <p:cNvSpPr>
            <a:spLocks noGrp="1"/>
          </p:cNvSpPr>
          <p:nvPr>
            <p:ph idx="1"/>
          </p:nvPr>
        </p:nvSpPr>
        <p:spPr>
          <a:xfrm>
            <a:off x="1093664" y="1447799"/>
            <a:ext cx="7840024" cy="5273481"/>
          </a:xfrm>
        </p:spPr>
        <p:txBody>
          <a:bodyPr>
            <a:normAutofit fontScale="77500" lnSpcReduction="20000"/>
          </a:bodyPr>
          <a:lstStyle/>
          <a:p>
            <a:pPr marL="82296" indent="0" algn="just">
              <a:buNone/>
            </a:pPr>
            <a:r>
              <a:rPr lang="es-ES" dirty="0"/>
              <a:t>El marco normativo de los organismos electorales locales, a partir de la entrada en vigor del Decreto por el que se reforman, adicionan y derogan diversas disposiciones de la Constitución Política de los Estados Unidos Mexicanos, en materia política </a:t>
            </a:r>
            <a:r>
              <a:rPr lang="es-ES" dirty="0" smtClean="0"/>
              <a:t>electoral de 2014, </a:t>
            </a:r>
            <a:r>
              <a:rPr lang="es-ES" dirty="0"/>
              <a:t>sufrió una transformación, por lo que pasó de una regulación exclusiva por los congresos estatales, a un nuevo esquema, con dos </a:t>
            </a:r>
            <a:r>
              <a:rPr lang="es-ES" dirty="0" smtClean="0"/>
              <a:t>variantes: </a:t>
            </a:r>
          </a:p>
          <a:p>
            <a:pPr marL="653796" indent="-571500" algn="just">
              <a:buAutoNum type="romanLcPeriod"/>
            </a:pPr>
            <a:r>
              <a:rPr lang="es-ES" dirty="0"/>
              <a:t>U</a:t>
            </a:r>
            <a:r>
              <a:rPr lang="es-ES" dirty="0" smtClean="0"/>
              <a:t>na </a:t>
            </a:r>
            <a:r>
              <a:rPr lang="es-ES" dirty="0"/>
              <a:t>rectoría de regulación por el Congreso de la </a:t>
            </a:r>
            <a:r>
              <a:rPr lang="es-ES" dirty="0" smtClean="0"/>
              <a:t>Unión; </a:t>
            </a:r>
            <a:r>
              <a:rPr lang="es-ES" dirty="0"/>
              <a:t>y </a:t>
            </a:r>
          </a:p>
          <a:p>
            <a:pPr marL="653796" indent="-571500" algn="just">
              <a:buAutoNum type="romanLcPeriod"/>
            </a:pPr>
            <a:r>
              <a:rPr lang="es-ES" dirty="0"/>
              <a:t>U</a:t>
            </a:r>
            <a:r>
              <a:rPr lang="es-ES" dirty="0" smtClean="0"/>
              <a:t>na </a:t>
            </a:r>
            <a:r>
              <a:rPr lang="es-ES" dirty="0"/>
              <a:t>concurrencia regulatoria entre el Congreso de la Unión y las legislaturas </a:t>
            </a:r>
            <a:r>
              <a:rPr lang="es-ES" dirty="0" smtClean="0"/>
              <a:t>estatales.</a:t>
            </a:r>
          </a:p>
          <a:p>
            <a:pPr marL="82296" indent="0" algn="just">
              <a:buNone/>
            </a:pPr>
            <a:endParaRPr lang="es-ES" dirty="0"/>
          </a:p>
          <a:p>
            <a:pPr marL="82296" indent="0" algn="just">
              <a:buNone/>
            </a:pPr>
            <a:r>
              <a:rPr lang="es-ES" dirty="0"/>
              <a:t>C</a:t>
            </a:r>
            <a:r>
              <a:rPr lang="es-ES" dirty="0" smtClean="0"/>
              <a:t>omo </a:t>
            </a:r>
            <a:r>
              <a:rPr lang="es-ES" dirty="0"/>
              <a:t>se puede observar en las disposiciones constitucionales correspondientes:</a:t>
            </a:r>
            <a:endParaRPr lang="es-ES_tradnl" dirty="0"/>
          </a:p>
          <a:p>
            <a:pPr marL="82296" indent="0">
              <a:buNone/>
            </a:pPr>
            <a:endParaRPr lang="es-ES" dirty="0"/>
          </a:p>
        </p:txBody>
      </p:sp>
    </p:spTree>
    <p:extLst>
      <p:ext uri="{BB962C8B-B14F-4D97-AF65-F5344CB8AC3E}">
        <p14:creationId xmlns:p14="http://schemas.microsoft.com/office/powerpoint/2010/main" val="2327342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_tradnl" sz="1800" b="1" dirty="0">
                <a:effectLst/>
              </a:rPr>
              <a:t>ANTECEDENTES DEL TRIBUNAL ELECTORAL DE TABASCO</a:t>
            </a:r>
            <a:r>
              <a:rPr lang="es-ES_tradnl" sz="1800" dirty="0">
                <a:effectLst/>
              </a:rPr>
              <a:t/>
            </a:r>
            <a:br>
              <a:rPr lang="es-ES_tradnl" sz="1800" dirty="0">
                <a:effectLst/>
              </a:rPr>
            </a:br>
            <a:endParaRPr lang="es-ES" sz="1800" dirty="0"/>
          </a:p>
        </p:txBody>
      </p:sp>
      <p:sp>
        <p:nvSpPr>
          <p:cNvPr id="3" name="Marcador de contenido 2"/>
          <p:cNvSpPr>
            <a:spLocks noGrp="1"/>
          </p:cNvSpPr>
          <p:nvPr>
            <p:ph idx="1"/>
          </p:nvPr>
        </p:nvSpPr>
        <p:spPr/>
        <p:txBody>
          <a:bodyPr>
            <a:normAutofit fontScale="55000" lnSpcReduction="20000"/>
          </a:bodyPr>
          <a:lstStyle/>
          <a:p>
            <a:pPr marL="82296" indent="0" algn="ctr">
              <a:buNone/>
            </a:pPr>
            <a:r>
              <a:rPr lang="es-ES_tradnl" b="1" dirty="0"/>
              <a:t>COLEGIOS ELECTORALES</a:t>
            </a:r>
            <a:endParaRPr lang="es-ES_tradnl" dirty="0"/>
          </a:p>
          <a:p>
            <a:pPr marL="82296" indent="0" algn="just">
              <a:buNone/>
            </a:pPr>
            <a:endParaRPr lang="es-ES_tradnl" b="1" dirty="0" smtClean="0"/>
          </a:p>
          <a:p>
            <a:pPr marL="82296" indent="0" algn="just">
              <a:buNone/>
            </a:pPr>
            <a:r>
              <a:rPr lang="es-ES_tradnl" b="1" dirty="0" smtClean="0"/>
              <a:t>1</a:t>
            </a:r>
            <a:r>
              <a:rPr lang="es-ES_tradnl" b="1" dirty="0"/>
              <a:t>. Constitución de Tabasco de 1919.</a:t>
            </a:r>
            <a:endParaRPr lang="es-ES_tradnl" dirty="0"/>
          </a:p>
          <a:p>
            <a:pPr marL="82296" indent="0" algn="just">
              <a:buNone/>
            </a:pPr>
            <a:r>
              <a:rPr lang="es-ES_tradnl" dirty="0"/>
              <a:t> </a:t>
            </a:r>
          </a:p>
          <a:p>
            <a:pPr algn="just"/>
            <a:r>
              <a:rPr lang="es-ES_tradnl" dirty="0"/>
              <a:t>a. Artículo 38. Los miembros de la Cámara, presuntos o definitivos, electos para cada bienio… se constituirán en JUNTA PREPARATORIA para revisar las elecciones de los presuntos diputados…</a:t>
            </a:r>
          </a:p>
          <a:p>
            <a:pPr marL="82296" indent="0" algn="just">
              <a:buNone/>
            </a:pPr>
            <a:r>
              <a:rPr lang="es-ES_tradnl" dirty="0"/>
              <a:t> </a:t>
            </a:r>
          </a:p>
          <a:p>
            <a:pPr algn="just"/>
            <a:r>
              <a:rPr lang="es-ES_tradnl" dirty="0"/>
              <a:t>b. Artículo 39. Cada cámara… erigida en Colegio Electoral, calificará las elecciones de sus miembros, resolviendo las dudas o controversias que ocurran con motivo de ellas, y sus resoluciones serán definitivas e inatacables.</a:t>
            </a:r>
          </a:p>
          <a:p>
            <a:pPr marL="82296" indent="0" algn="just">
              <a:buNone/>
            </a:pPr>
            <a:r>
              <a:rPr lang="es-ES_tradnl" dirty="0"/>
              <a:t> </a:t>
            </a:r>
          </a:p>
          <a:p>
            <a:pPr algn="just"/>
            <a:r>
              <a:rPr lang="es-ES_tradnl" dirty="0"/>
              <a:t>Estos Colegios Electorales, eran conformados para revisar y decidir de la validez, de la nulidad y declaratoria de las elecciones de gobernador del estado, senadores al congreso general y diputados al congreso local.</a:t>
            </a:r>
          </a:p>
          <a:p>
            <a:pPr marL="82296" indent="0">
              <a:buNone/>
            </a:pPr>
            <a:endParaRPr lang="es-ES_tradnl" dirty="0"/>
          </a:p>
          <a:p>
            <a:pPr marL="82296" indent="0">
              <a:buNone/>
            </a:pPr>
            <a:endParaRPr lang="es-ES" dirty="0"/>
          </a:p>
        </p:txBody>
      </p:sp>
    </p:spTree>
    <p:extLst>
      <p:ext uri="{BB962C8B-B14F-4D97-AF65-F5344CB8AC3E}">
        <p14:creationId xmlns:p14="http://schemas.microsoft.com/office/powerpoint/2010/main" val="6235217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fontScale="47500" lnSpcReduction="20000"/>
          </a:bodyPr>
          <a:lstStyle/>
          <a:p>
            <a:pPr marL="82296" indent="0" algn="ctr">
              <a:buNone/>
            </a:pPr>
            <a:r>
              <a:rPr lang="es-ES_tradnl" b="1" dirty="0"/>
              <a:t>CONSTITUCIÓN FEDERAL</a:t>
            </a:r>
          </a:p>
          <a:p>
            <a:pPr marL="82296" indent="0" algn="just">
              <a:buNone/>
            </a:pPr>
            <a:r>
              <a:rPr lang="es-ES_tradnl" dirty="0"/>
              <a:t> </a:t>
            </a:r>
          </a:p>
          <a:p>
            <a:pPr marL="82296" indent="0" algn="just">
              <a:buNone/>
            </a:pPr>
            <a:r>
              <a:rPr lang="es-ES" dirty="0"/>
              <a:t>Artículo 41. …</a:t>
            </a:r>
            <a:endParaRPr lang="es-ES_tradnl" dirty="0"/>
          </a:p>
          <a:p>
            <a:pPr marL="82296" indent="0" algn="just">
              <a:buNone/>
            </a:pPr>
            <a:r>
              <a:rPr lang="es-ES" b="1" dirty="0"/>
              <a:t> </a:t>
            </a:r>
            <a:endParaRPr lang="es-ES_tradnl" dirty="0"/>
          </a:p>
          <a:p>
            <a:pPr marL="82296" indent="0" algn="just">
              <a:buNone/>
            </a:pPr>
            <a:r>
              <a:rPr lang="es-ES" dirty="0"/>
              <a:t>[…]</a:t>
            </a:r>
            <a:endParaRPr lang="es-ES_tradnl" dirty="0"/>
          </a:p>
          <a:p>
            <a:pPr marL="82296" indent="0" algn="just">
              <a:buNone/>
            </a:pPr>
            <a:r>
              <a:rPr lang="es-ES" dirty="0"/>
              <a:t> </a:t>
            </a:r>
            <a:endParaRPr lang="es-ES_tradnl" dirty="0"/>
          </a:p>
          <a:p>
            <a:pPr marL="82296" indent="0" algn="just">
              <a:buNone/>
            </a:pPr>
            <a:r>
              <a:rPr lang="es-ES" dirty="0"/>
              <a:t>V. La organización de las elecciones es una función estatal que se realiza a través del Instituto Nacional Electoral y de los organismos públicos locales, en los términos que establece esta Constitución.</a:t>
            </a:r>
            <a:endParaRPr lang="es-ES_tradnl" dirty="0"/>
          </a:p>
          <a:p>
            <a:pPr marL="82296" indent="0" algn="just">
              <a:buNone/>
            </a:pPr>
            <a:r>
              <a:rPr lang="es-ES" dirty="0"/>
              <a:t> </a:t>
            </a:r>
            <a:endParaRPr lang="es-ES_tradnl" dirty="0"/>
          </a:p>
          <a:p>
            <a:pPr marL="82296" indent="0" algn="just">
              <a:buNone/>
            </a:pPr>
            <a:r>
              <a:rPr lang="es-ES" dirty="0"/>
              <a:t>[…]</a:t>
            </a:r>
            <a:endParaRPr lang="es-ES_tradnl" dirty="0"/>
          </a:p>
          <a:p>
            <a:pPr marL="82296" indent="0" algn="just">
              <a:buNone/>
            </a:pPr>
            <a:r>
              <a:rPr lang="es-ES" dirty="0"/>
              <a:t> </a:t>
            </a:r>
            <a:endParaRPr lang="es-ES_tradnl" dirty="0"/>
          </a:p>
          <a:p>
            <a:pPr marL="82296" indent="0" algn="just">
              <a:buNone/>
            </a:pPr>
            <a:r>
              <a:rPr lang="es-ES" dirty="0"/>
              <a:t>Artículo 73. El Congreso tiene facultad:</a:t>
            </a:r>
            <a:endParaRPr lang="es-ES_tradnl" dirty="0"/>
          </a:p>
          <a:p>
            <a:pPr marL="82296" indent="0" algn="just">
              <a:buNone/>
            </a:pPr>
            <a:r>
              <a:rPr lang="es-ES" dirty="0"/>
              <a:t> </a:t>
            </a:r>
            <a:endParaRPr lang="es-ES_tradnl" dirty="0"/>
          </a:p>
          <a:p>
            <a:pPr marL="82296" indent="0" algn="just">
              <a:buNone/>
            </a:pPr>
            <a:r>
              <a:rPr lang="es-ES" dirty="0"/>
              <a:t>[…]</a:t>
            </a:r>
            <a:endParaRPr lang="es-ES_tradnl" dirty="0"/>
          </a:p>
          <a:p>
            <a:pPr marL="82296" indent="0" algn="just">
              <a:buNone/>
            </a:pPr>
            <a:r>
              <a:rPr lang="es-ES" dirty="0"/>
              <a:t> </a:t>
            </a:r>
            <a:endParaRPr lang="es-ES_tradnl" dirty="0"/>
          </a:p>
          <a:p>
            <a:pPr marL="82296" indent="0" algn="just">
              <a:buNone/>
            </a:pPr>
            <a:r>
              <a:rPr lang="es-ES" dirty="0"/>
              <a:t>XXIX-U. Para expedir las leyes generales que distribuyan competencias entre la Federación y las entidades federativas en materias de partidos políticos; organismos electorales, y procesos electorales, conforme a las bases previstas en esta Constitución.</a:t>
            </a:r>
            <a:endParaRPr lang="es-ES_tradnl" dirty="0"/>
          </a:p>
          <a:p>
            <a:pPr marL="82296" indent="0">
              <a:buNone/>
            </a:pPr>
            <a:endParaRPr lang="es-ES" dirty="0"/>
          </a:p>
        </p:txBody>
      </p:sp>
    </p:spTree>
    <p:extLst>
      <p:ext uri="{BB962C8B-B14F-4D97-AF65-F5344CB8AC3E}">
        <p14:creationId xmlns:p14="http://schemas.microsoft.com/office/powerpoint/2010/main" val="2056374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pPr marL="82296" indent="0" algn="just">
              <a:buNone/>
            </a:pPr>
            <a:r>
              <a:rPr lang="es-ES" dirty="0"/>
              <a:t>Artículo 116.</a:t>
            </a:r>
            <a:endParaRPr lang="es-ES_tradnl" dirty="0"/>
          </a:p>
          <a:p>
            <a:pPr marL="82296" indent="0" algn="just">
              <a:buNone/>
            </a:pPr>
            <a:r>
              <a:rPr lang="es-ES_tradnl" dirty="0"/>
              <a:t> </a:t>
            </a:r>
          </a:p>
          <a:p>
            <a:pPr marL="82296" indent="0" algn="just">
              <a:buNone/>
            </a:pPr>
            <a:r>
              <a:rPr lang="es-ES" dirty="0"/>
              <a:t>[…]</a:t>
            </a:r>
            <a:endParaRPr lang="es-ES_tradnl" dirty="0"/>
          </a:p>
          <a:p>
            <a:pPr marL="82296" indent="0" algn="just">
              <a:buNone/>
            </a:pPr>
            <a:r>
              <a:rPr lang="es-ES" dirty="0"/>
              <a:t> </a:t>
            </a:r>
            <a:endParaRPr lang="es-ES_tradnl" dirty="0"/>
          </a:p>
          <a:p>
            <a:pPr marL="82296" indent="0" algn="just">
              <a:buNone/>
            </a:pPr>
            <a:r>
              <a:rPr lang="es-ES" dirty="0"/>
              <a:t>IV. De conformidad con las bases establecidas en esta Constitución y las leyes generales en la materia, las Constituciones y leyes de los Estados en materia electoral, garantizarán que:</a:t>
            </a:r>
            <a:endParaRPr lang="es-ES_tradnl" dirty="0"/>
          </a:p>
          <a:p>
            <a:pPr marL="82296" indent="0">
              <a:buNone/>
            </a:pPr>
            <a:endParaRPr lang="es-ES" dirty="0"/>
          </a:p>
        </p:txBody>
      </p:sp>
    </p:spTree>
    <p:extLst>
      <p:ext uri="{BB962C8B-B14F-4D97-AF65-F5344CB8AC3E}">
        <p14:creationId xmlns:p14="http://schemas.microsoft.com/office/powerpoint/2010/main" val="15592459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217142" y="1447800"/>
            <a:ext cx="7716546" cy="5255840"/>
          </a:xfrm>
        </p:spPr>
        <p:txBody>
          <a:bodyPr>
            <a:normAutofit fontScale="70000" lnSpcReduction="20000"/>
          </a:bodyPr>
          <a:lstStyle/>
          <a:p>
            <a:pPr marL="82296" indent="0" algn="ctr">
              <a:buNone/>
            </a:pPr>
            <a:r>
              <a:rPr lang="es-ES_tradnl" b="1" dirty="0"/>
              <a:t>LEY GENERAL DE INSTITUCIONES Y PROCEDIMIENTOS  ELECTORALES</a:t>
            </a:r>
          </a:p>
          <a:p>
            <a:pPr marL="82296" indent="0" algn="just">
              <a:buNone/>
            </a:pPr>
            <a:r>
              <a:rPr lang="es-ES_tradnl" dirty="0"/>
              <a:t> </a:t>
            </a:r>
          </a:p>
          <a:p>
            <a:pPr marL="82296" indent="0" algn="just">
              <a:buNone/>
            </a:pPr>
            <a:r>
              <a:rPr lang="es-ES_tradnl" dirty="0"/>
              <a:t>Artículo 1.</a:t>
            </a:r>
          </a:p>
          <a:p>
            <a:pPr marL="82296" indent="0" algn="just">
              <a:buNone/>
            </a:pPr>
            <a:r>
              <a:rPr lang="es-ES_tradnl" dirty="0"/>
              <a:t>1. La presente Ley es de orden público y de observancia general en el territorio nacional y para los Ciudadanos que ejerzan su derecho al sufragio en territorio extranjero. Tiene por objeto establecer las disposiciones aplicables en materia de instituciones y procedimientos electorales, distribuir competencias entre la Federación y las entidades federativas en estas materias…</a:t>
            </a:r>
          </a:p>
          <a:p>
            <a:pPr marL="82296" indent="0" algn="just">
              <a:buNone/>
            </a:pPr>
            <a:r>
              <a:rPr lang="es-ES_tradnl" b="1" dirty="0"/>
              <a:t> </a:t>
            </a:r>
            <a:endParaRPr lang="es-ES_tradnl" dirty="0"/>
          </a:p>
          <a:p>
            <a:pPr marL="82296" indent="0" algn="just">
              <a:buNone/>
            </a:pPr>
            <a:r>
              <a:rPr lang="es-ES_tradnl" dirty="0"/>
              <a:t>2. Las disposiciones de la presente Ley </a:t>
            </a:r>
            <a:r>
              <a:rPr lang="es-ES_tradnl" b="1" dirty="0"/>
              <a:t>son aplicables a las elecciones en el ámbito federal y en el ámbito local </a:t>
            </a:r>
            <a:r>
              <a:rPr lang="es-ES_tradnl" dirty="0"/>
              <a:t>respecto de las materias que establece la Constitución.</a:t>
            </a:r>
          </a:p>
          <a:p>
            <a:pPr marL="82296" indent="0" algn="just">
              <a:buNone/>
            </a:pPr>
            <a:r>
              <a:rPr lang="es-ES_tradnl" dirty="0"/>
              <a:t> </a:t>
            </a:r>
          </a:p>
          <a:p>
            <a:pPr marL="82296" indent="0" algn="just">
              <a:buNone/>
            </a:pPr>
            <a:r>
              <a:rPr lang="es-ES_tradnl" dirty="0"/>
              <a:t>3. Las Constituciones y leyes locales se ajustarán a lo previsto en la Constitución y en esta Ley.</a:t>
            </a:r>
          </a:p>
          <a:p>
            <a:pPr marL="82296" indent="0">
              <a:buNone/>
            </a:pPr>
            <a:endParaRPr lang="es-ES" dirty="0"/>
          </a:p>
        </p:txBody>
      </p:sp>
    </p:spTree>
    <p:extLst>
      <p:ext uri="{BB962C8B-B14F-4D97-AF65-F5344CB8AC3E}">
        <p14:creationId xmlns:p14="http://schemas.microsoft.com/office/powerpoint/2010/main" val="15476602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lnSpcReduction="10000"/>
          </a:bodyPr>
          <a:lstStyle/>
          <a:p>
            <a:pPr marL="82296" indent="0" algn="just">
              <a:buNone/>
            </a:pPr>
            <a:r>
              <a:rPr lang="es-ES_tradnl" dirty="0"/>
              <a:t>Artículo 5</a:t>
            </a:r>
            <a:r>
              <a:rPr lang="es-ES_tradnl" dirty="0" smtClean="0"/>
              <a:t>.</a:t>
            </a:r>
          </a:p>
          <a:p>
            <a:pPr marL="82296" indent="0" algn="just">
              <a:buNone/>
            </a:pPr>
            <a:endParaRPr lang="es-ES_tradnl" dirty="0"/>
          </a:p>
          <a:p>
            <a:pPr marL="82296" indent="0" algn="just">
              <a:buNone/>
            </a:pPr>
            <a:r>
              <a:rPr lang="es-ES_tradnl" dirty="0"/>
              <a:t>1. La aplicación de esta Ley corresponde, en sus respectivos ámbitos de competencia, al Instituto, al Tribunal Electoral, a los Organismos Públicos Locales y a las autoridades jurisdiccionales locales en la materia, a la Cámara de Diputados y a la Cámara de Senadores del Congreso de la Unión.</a:t>
            </a:r>
          </a:p>
          <a:p>
            <a:pPr marL="82296" indent="0">
              <a:buNone/>
            </a:pPr>
            <a:endParaRPr lang="es-ES" dirty="0"/>
          </a:p>
        </p:txBody>
      </p:sp>
    </p:spTree>
    <p:extLst>
      <p:ext uri="{BB962C8B-B14F-4D97-AF65-F5344CB8AC3E}">
        <p14:creationId xmlns:p14="http://schemas.microsoft.com/office/powerpoint/2010/main" val="22699126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217142" y="1447799"/>
            <a:ext cx="7716546" cy="5097069"/>
          </a:xfrm>
        </p:spPr>
        <p:txBody>
          <a:bodyPr>
            <a:normAutofit fontScale="77500" lnSpcReduction="20000"/>
          </a:bodyPr>
          <a:lstStyle/>
          <a:p>
            <a:pPr marL="82296" indent="0" algn="ctr">
              <a:buNone/>
            </a:pPr>
            <a:r>
              <a:rPr lang="es-ES" b="1" dirty="0"/>
              <a:t>LEY ELECTORAL Y DE PARTIDOS POLÍTICOS DEL ESTADO DE TABASCO</a:t>
            </a:r>
            <a:endParaRPr lang="es-ES_tradnl" b="1" dirty="0"/>
          </a:p>
          <a:p>
            <a:pPr marL="82296" indent="0" algn="just">
              <a:buNone/>
            </a:pPr>
            <a:r>
              <a:rPr lang="es-ES" dirty="0"/>
              <a:t> </a:t>
            </a:r>
            <a:endParaRPr lang="es-ES_tradnl" dirty="0"/>
          </a:p>
          <a:p>
            <a:pPr marL="82296" indent="0" algn="just">
              <a:buNone/>
            </a:pPr>
            <a:r>
              <a:rPr lang="es-ES" dirty="0"/>
              <a:t>ARTÍCULO 1. </a:t>
            </a:r>
            <a:endParaRPr lang="es-ES_tradnl" dirty="0"/>
          </a:p>
          <a:p>
            <a:pPr marL="82296" indent="0" algn="just">
              <a:buNone/>
            </a:pPr>
            <a:r>
              <a:rPr lang="es-ES" dirty="0"/>
              <a:t> </a:t>
            </a:r>
            <a:endParaRPr lang="es-ES_tradnl" dirty="0"/>
          </a:p>
          <a:p>
            <a:pPr marL="82296" indent="0" algn="just">
              <a:buNone/>
            </a:pPr>
            <a:r>
              <a:rPr lang="es-ES" dirty="0"/>
              <a:t>1. Esta Ley es de orden público y de observancia general en el Estado de Tabasco. De conformidad con la distribución de competencias que establecen la Constitución Federal, la Constitución local y las leyes generales en materia electoral, regula lo relativo a:  </a:t>
            </a:r>
            <a:endParaRPr lang="es-ES_tradnl" dirty="0"/>
          </a:p>
          <a:p>
            <a:pPr marL="82296" indent="0" algn="just">
              <a:buNone/>
            </a:pPr>
            <a:r>
              <a:rPr lang="es-ES" dirty="0"/>
              <a:t> </a:t>
            </a:r>
            <a:endParaRPr lang="es-ES_tradnl" dirty="0"/>
          </a:p>
          <a:p>
            <a:pPr marL="82296" indent="0" algn="just">
              <a:buNone/>
            </a:pPr>
            <a:r>
              <a:rPr lang="es-ES" dirty="0"/>
              <a:t>[…]</a:t>
            </a:r>
            <a:endParaRPr lang="es-ES_tradnl" dirty="0"/>
          </a:p>
          <a:p>
            <a:pPr marL="82296" indent="0" algn="just">
              <a:buNone/>
            </a:pPr>
            <a:r>
              <a:rPr lang="es-ES" b="1" dirty="0"/>
              <a:t> </a:t>
            </a:r>
            <a:endParaRPr lang="es-ES_tradnl" dirty="0"/>
          </a:p>
          <a:p>
            <a:r>
              <a:rPr lang="es-ES" dirty="0"/>
              <a:t> </a:t>
            </a:r>
            <a:endParaRPr lang="es-ES_tradnl" dirty="0"/>
          </a:p>
          <a:p>
            <a:endParaRPr lang="es-ES" dirty="0"/>
          </a:p>
        </p:txBody>
      </p:sp>
    </p:spTree>
    <p:extLst>
      <p:ext uri="{BB962C8B-B14F-4D97-AF65-F5344CB8AC3E}">
        <p14:creationId xmlns:p14="http://schemas.microsoft.com/office/powerpoint/2010/main" val="33420611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fontScale="92500"/>
          </a:bodyPr>
          <a:lstStyle/>
          <a:p>
            <a:pPr marL="82296" indent="0" algn="just">
              <a:buNone/>
            </a:pPr>
            <a:r>
              <a:rPr lang="es-ES" dirty="0"/>
              <a:t>Debemos precisar que en el sistema jurídico mexicano, a través de diversas reformas a la Constitución Federal, se ha instituido la competencia del Congreso de la Unión, para que éste sea quien efectúe mediante leyes general, la distribución de competencias entre la Federación, las entidades federativas, los Municipios e inclusive el Distrito Federal, de las competencias que la Carta Magna, determina como </a:t>
            </a:r>
            <a:r>
              <a:rPr lang="es-ES" b="1" dirty="0"/>
              <a:t>concurrentes.</a:t>
            </a:r>
            <a:endParaRPr lang="es-ES_tradnl" dirty="0"/>
          </a:p>
          <a:p>
            <a:pPr marL="82296" indent="0">
              <a:buNone/>
            </a:pPr>
            <a:endParaRPr lang="es-ES" dirty="0"/>
          </a:p>
        </p:txBody>
      </p:sp>
    </p:spTree>
    <p:extLst>
      <p:ext uri="{BB962C8B-B14F-4D97-AF65-F5344CB8AC3E}">
        <p14:creationId xmlns:p14="http://schemas.microsoft.com/office/powerpoint/2010/main" val="10422716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pPr marL="82296" indent="0" algn="just">
              <a:buNone/>
            </a:pPr>
            <a:r>
              <a:rPr lang="es-ES" dirty="0"/>
              <a:t>Esto es, que las entidades federativas, los Municipios y la Federación pueden actuar respecto de una misma materia, pero será el Congreso de la Unión el que determine la forma y los términos de la participación de dichas entidades, a través de una ley general o ley marco.</a:t>
            </a:r>
            <a:r>
              <a:rPr lang="es-ES_tradnl" dirty="0"/>
              <a:t> </a:t>
            </a:r>
            <a:endParaRPr lang="es-ES" dirty="0"/>
          </a:p>
        </p:txBody>
      </p:sp>
    </p:spTree>
    <p:extLst>
      <p:ext uri="{BB962C8B-B14F-4D97-AF65-F5344CB8AC3E}">
        <p14:creationId xmlns:p14="http://schemas.microsoft.com/office/powerpoint/2010/main" val="39980088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234782" y="1447799"/>
            <a:ext cx="7698906" cy="5185275"/>
          </a:xfrm>
        </p:spPr>
        <p:txBody>
          <a:bodyPr>
            <a:normAutofit fontScale="70000" lnSpcReduction="20000"/>
          </a:bodyPr>
          <a:lstStyle/>
          <a:p>
            <a:pPr marL="82296" indent="0" algn="just">
              <a:buNone/>
            </a:pPr>
            <a:r>
              <a:rPr lang="es-ES" dirty="0"/>
              <a:t>L</a:t>
            </a:r>
            <a:r>
              <a:rPr lang="es-ES" dirty="0" smtClean="0"/>
              <a:t>a </a:t>
            </a:r>
            <a:r>
              <a:rPr lang="es-ES" dirty="0"/>
              <a:t>jurisprudencia sustentada por el Pleno de la Suprema Corte de Justicia de la Nación:</a:t>
            </a:r>
            <a:endParaRPr lang="es-ES_tradnl" dirty="0"/>
          </a:p>
          <a:p>
            <a:pPr marL="82296" indent="0" algn="just">
              <a:buNone/>
            </a:pPr>
            <a:r>
              <a:rPr lang="es-ES" dirty="0"/>
              <a:t> </a:t>
            </a:r>
            <a:endParaRPr lang="es-ES_tradnl" dirty="0"/>
          </a:p>
          <a:p>
            <a:pPr marL="82296" indent="0" algn="just">
              <a:buNone/>
            </a:pPr>
            <a:r>
              <a:rPr lang="es-ES" dirty="0"/>
              <a:t> </a:t>
            </a:r>
            <a:endParaRPr lang="es-ES_tradnl" dirty="0"/>
          </a:p>
          <a:p>
            <a:pPr marL="82296" indent="0" algn="just">
              <a:buNone/>
            </a:pPr>
            <a:r>
              <a:rPr lang="es-ES" b="1" dirty="0"/>
              <a:t>FACULTADES CONCURRENTES EN EL SISTEMA JURÍDICO MEXICANO. SUS CARACTERÍSTICAS </a:t>
            </a:r>
            <a:r>
              <a:rPr lang="es-ES" b="1" dirty="0" smtClean="0"/>
              <a:t>GENERALES</a:t>
            </a:r>
            <a:r>
              <a:rPr lang="mr-IN" b="1" dirty="0" smtClean="0"/>
              <a:t>…</a:t>
            </a:r>
            <a:r>
              <a:rPr lang="es-ES" b="1" dirty="0"/>
              <a:t>Esto es, en el sistema jurídico mexicano las facultades concurrentes implican que las entidades federativas, incluso el Distrito Federal, los Municipios y la Federación, puedan actuar respecto de una misma materia, pero será el Congreso de la Unión el que determine la forma y los términos de la participación de dichos entes a través de una ley general.</a:t>
            </a:r>
            <a:r>
              <a:rPr lang="es-ES_tradnl" dirty="0"/>
              <a:t> </a:t>
            </a:r>
            <a:r>
              <a:rPr lang="es-ES" dirty="0"/>
              <a:t>Controversia constitucional 29/2000. Jurisprudencia, P./J. 142/2001, Semanario Judicial de la Federación y su Gaceta, Tomo XV, Enero de 2002, Novena Época, Página: 1042. Registro: 187982,</a:t>
            </a:r>
            <a:endParaRPr lang="es-ES_tradnl" dirty="0"/>
          </a:p>
          <a:p>
            <a:pPr marL="82296" indent="0">
              <a:buNone/>
            </a:pPr>
            <a:endParaRPr lang="es-ES_tradnl" dirty="0"/>
          </a:p>
          <a:p>
            <a:endParaRPr lang="es-ES_tradnl" dirty="0"/>
          </a:p>
          <a:p>
            <a:endParaRPr lang="es-ES" dirty="0"/>
          </a:p>
        </p:txBody>
      </p:sp>
    </p:spTree>
    <p:extLst>
      <p:ext uri="{BB962C8B-B14F-4D97-AF65-F5344CB8AC3E}">
        <p14:creationId xmlns:p14="http://schemas.microsoft.com/office/powerpoint/2010/main" val="42718266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fontScale="92500"/>
          </a:bodyPr>
          <a:lstStyle/>
          <a:p>
            <a:pPr marL="82296" indent="0" algn="just">
              <a:buNone/>
            </a:pPr>
            <a:r>
              <a:rPr lang="es-ES" dirty="0"/>
              <a:t>Por lo tanto, en la materia electoral, el esquema normativo en el esquema de concurrencia, que podemos denominar, </a:t>
            </a:r>
            <a:r>
              <a:rPr lang="es-ES" b="1" dirty="0"/>
              <a:t>federalizada</a:t>
            </a:r>
            <a:r>
              <a:rPr lang="es-ES" dirty="0"/>
              <a:t>, es más complejo, toda vez que las leyes generales expedidas por el Congreso no solo distribuyen las funciones de cada nivel de materia en dicha competencia, como habitualmente sucede sino que regulan directamente campos electorales </a:t>
            </a:r>
            <a:r>
              <a:rPr lang="es-ES" dirty="0" smtClean="0"/>
              <a:t>concretos correspondientes a los estados.</a:t>
            </a:r>
            <a:endParaRPr lang="es-ES_tradnl" dirty="0"/>
          </a:p>
          <a:p>
            <a:pPr marL="82296" indent="0">
              <a:buNone/>
            </a:pPr>
            <a:endParaRPr lang="es-ES" dirty="0"/>
          </a:p>
        </p:txBody>
      </p:sp>
    </p:spTree>
    <p:extLst>
      <p:ext uri="{BB962C8B-B14F-4D97-AF65-F5344CB8AC3E}">
        <p14:creationId xmlns:p14="http://schemas.microsoft.com/office/powerpoint/2010/main" val="12154487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435608" y="1447800"/>
            <a:ext cx="7498080" cy="5044146"/>
          </a:xfrm>
        </p:spPr>
        <p:txBody>
          <a:bodyPr>
            <a:normAutofit fontScale="85000" lnSpcReduction="10000"/>
          </a:bodyPr>
          <a:lstStyle/>
          <a:p>
            <a:pPr marL="82296" indent="0" algn="just">
              <a:buNone/>
            </a:pPr>
            <a:r>
              <a:rPr lang="es-ES" dirty="0"/>
              <a:t>Por ello, podemos observar que el sistema normativo en materia electoral, cuenta con un marco jurídico con otras variantes al previsto en el artículo 131 de la Constitución Federal, de manera tal que en lo que hace al ámbito de las entidades federativas, dicho orden jerárquico es el siguiente:</a:t>
            </a:r>
            <a:endParaRPr lang="es-ES_tradnl" dirty="0"/>
          </a:p>
          <a:p>
            <a:pPr marL="82296" indent="0" algn="just">
              <a:buNone/>
            </a:pPr>
            <a:r>
              <a:rPr lang="es-ES" dirty="0"/>
              <a:t> </a:t>
            </a:r>
            <a:endParaRPr lang="es-ES_tradnl" dirty="0"/>
          </a:p>
          <a:p>
            <a:pPr lvl="0" algn="just"/>
            <a:r>
              <a:rPr lang="es-ES" dirty="0"/>
              <a:t>Constitución Federal;</a:t>
            </a:r>
            <a:endParaRPr lang="es-ES_tradnl" dirty="0"/>
          </a:p>
          <a:p>
            <a:pPr lvl="0" algn="just"/>
            <a:r>
              <a:rPr lang="es-ES" dirty="0"/>
              <a:t>Leyes Generales en la materia, expedidas por el Congreso de la Unión;</a:t>
            </a:r>
            <a:endParaRPr lang="es-ES_tradnl" dirty="0"/>
          </a:p>
          <a:p>
            <a:pPr lvl="0" algn="just"/>
            <a:r>
              <a:rPr lang="es-ES" dirty="0"/>
              <a:t>Constituciones locales; y</a:t>
            </a:r>
            <a:endParaRPr lang="es-ES_tradnl" dirty="0"/>
          </a:p>
          <a:p>
            <a:pPr lvl="0" algn="just"/>
            <a:r>
              <a:rPr lang="es-ES" dirty="0"/>
              <a:t>Leyes electorales locales.</a:t>
            </a:r>
            <a:endParaRPr lang="es-ES_tradnl" dirty="0"/>
          </a:p>
          <a:p>
            <a:pPr marL="82296" indent="0">
              <a:buNone/>
            </a:pPr>
            <a:endParaRPr lang="es-ES" dirty="0"/>
          </a:p>
        </p:txBody>
      </p:sp>
    </p:spTree>
    <p:extLst>
      <p:ext uri="{BB962C8B-B14F-4D97-AF65-F5344CB8AC3E}">
        <p14:creationId xmlns:p14="http://schemas.microsoft.com/office/powerpoint/2010/main" val="944430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ES_tradnl" sz="2200" b="1" dirty="0" smtClean="0">
                <a:effectLst/>
              </a:rPr>
              <a:t/>
            </a:r>
            <a:br>
              <a:rPr lang="es-ES_tradnl" sz="2200" b="1" dirty="0" smtClean="0">
                <a:effectLst/>
              </a:rPr>
            </a:br>
            <a:r>
              <a:rPr lang="es-ES_tradnl" sz="2200" b="1" dirty="0">
                <a:effectLst/>
              </a:rPr>
              <a:t/>
            </a:r>
            <a:br>
              <a:rPr lang="es-ES_tradnl" sz="2200" b="1" dirty="0">
                <a:effectLst/>
              </a:rPr>
            </a:br>
            <a:r>
              <a:rPr lang="es-ES_tradnl" sz="2200" b="1" dirty="0" smtClean="0">
                <a:effectLst/>
              </a:rPr>
              <a:t>ANTECEDENTES </a:t>
            </a:r>
            <a:r>
              <a:rPr lang="es-ES_tradnl" sz="2200" b="1" dirty="0">
                <a:effectLst/>
              </a:rPr>
              <a:t>DEL TRIBUNAL ELECTORAL DE TABASCO</a:t>
            </a:r>
            <a:r>
              <a:rPr lang="es-ES_tradnl" sz="4400" dirty="0">
                <a:effectLst/>
              </a:rPr>
              <a:t/>
            </a:r>
            <a:br>
              <a:rPr lang="es-ES_tradnl" sz="4400" dirty="0">
                <a:effectLst/>
              </a:rPr>
            </a:br>
            <a:endParaRPr lang="es-ES" dirty="0"/>
          </a:p>
        </p:txBody>
      </p:sp>
      <p:sp>
        <p:nvSpPr>
          <p:cNvPr id="3" name="Marcador de contenido 2"/>
          <p:cNvSpPr>
            <a:spLocks noGrp="1"/>
          </p:cNvSpPr>
          <p:nvPr>
            <p:ph idx="1"/>
          </p:nvPr>
        </p:nvSpPr>
        <p:spPr/>
        <p:txBody>
          <a:bodyPr>
            <a:normAutofit fontScale="92500"/>
          </a:bodyPr>
          <a:lstStyle/>
          <a:p>
            <a:pPr marL="82296" indent="0">
              <a:buNone/>
            </a:pPr>
            <a:endParaRPr lang="es-ES" dirty="0" smtClean="0"/>
          </a:p>
          <a:p>
            <a:pPr marL="82296" indent="0">
              <a:buNone/>
            </a:pPr>
            <a:r>
              <a:rPr lang="es-ES_tradnl" b="1" dirty="0" smtClean="0"/>
              <a:t>2</a:t>
            </a:r>
            <a:r>
              <a:rPr lang="es-ES_tradnl" b="1" dirty="0"/>
              <a:t>. Ley Electoral de 1976.</a:t>
            </a:r>
            <a:endParaRPr lang="es-ES_tradnl" dirty="0"/>
          </a:p>
          <a:p>
            <a:pPr marL="82296" indent="0">
              <a:buNone/>
            </a:pPr>
            <a:r>
              <a:rPr lang="es-ES_tradnl" dirty="0"/>
              <a:t> </a:t>
            </a:r>
          </a:p>
          <a:p>
            <a:pPr marL="82296" indent="0" algn="just">
              <a:buNone/>
            </a:pPr>
            <a:r>
              <a:rPr lang="es-ES_tradnl" dirty="0" smtClean="0"/>
              <a:t>Los colegios </a:t>
            </a:r>
            <a:r>
              <a:rPr lang="es-ES_tradnl" dirty="0"/>
              <a:t>electorales asumen la calificación de los regidores municipales. Artículo 160.</a:t>
            </a:r>
          </a:p>
          <a:p>
            <a:pPr marL="82296" indent="0" algn="just">
              <a:buNone/>
            </a:pPr>
            <a:endParaRPr lang="es-ES_tradnl" dirty="0"/>
          </a:p>
          <a:p>
            <a:pPr marL="82296" indent="0" algn="just">
              <a:buNone/>
            </a:pPr>
            <a:r>
              <a:rPr lang="es-ES_tradnl" dirty="0" smtClean="0"/>
              <a:t>Continúan </a:t>
            </a:r>
            <a:r>
              <a:rPr lang="es-ES_tradnl" dirty="0"/>
              <a:t>calificando las elecciones de los propios diputados y del gobernador del estado.</a:t>
            </a:r>
          </a:p>
          <a:p>
            <a:pPr marL="82296" indent="0">
              <a:buNone/>
            </a:pPr>
            <a:endParaRPr lang="es-ES" dirty="0"/>
          </a:p>
        </p:txBody>
      </p:sp>
    </p:spTree>
    <p:extLst>
      <p:ext uri="{BB962C8B-B14F-4D97-AF65-F5344CB8AC3E}">
        <p14:creationId xmlns:p14="http://schemas.microsoft.com/office/powerpoint/2010/main" val="242853145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146583" y="1447799"/>
            <a:ext cx="7787105" cy="5273481"/>
          </a:xfrm>
        </p:spPr>
        <p:txBody>
          <a:bodyPr>
            <a:normAutofit fontScale="77500" lnSpcReduction="20000"/>
          </a:bodyPr>
          <a:lstStyle/>
          <a:p>
            <a:pPr marL="82296" indent="0" algn="just">
              <a:buNone/>
            </a:pPr>
            <a:r>
              <a:rPr lang="es-ES" b="1" dirty="0"/>
              <a:t>Concurrencia Federalizada de las legislación electoral en México.</a:t>
            </a:r>
            <a:endParaRPr lang="es-ES_tradnl" dirty="0"/>
          </a:p>
          <a:p>
            <a:pPr marL="82296" indent="0" algn="just">
              <a:buNone/>
            </a:pPr>
            <a:r>
              <a:rPr lang="es-ES" dirty="0"/>
              <a:t> </a:t>
            </a:r>
            <a:endParaRPr lang="es-ES_tradnl" dirty="0"/>
          </a:p>
          <a:p>
            <a:pPr marL="82296" indent="0" algn="just">
              <a:buNone/>
            </a:pPr>
            <a:r>
              <a:rPr lang="es-ES" dirty="0"/>
              <a:t>Una primera característica de esta concurrencia federalizada de la material electoral, es la rectoría que el Congreso de la Unión ejerce por disposición constitucional, sobre el particular el Senado de la República, nos </a:t>
            </a:r>
            <a:r>
              <a:rPr lang="es-ES" dirty="0" smtClean="0"/>
              <a:t>precisó:</a:t>
            </a:r>
          </a:p>
          <a:p>
            <a:pPr marL="82296" indent="0" algn="just">
              <a:buNone/>
            </a:pPr>
            <a:endParaRPr lang="es-ES" dirty="0"/>
          </a:p>
          <a:p>
            <a:pPr marL="82296" indent="0" algn="just">
              <a:buNone/>
            </a:pPr>
            <a:r>
              <a:rPr lang="es-ES" dirty="0" smtClean="0"/>
              <a:t> </a:t>
            </a:r>
            <a:r>
              <a:rPr lang="es-ES" dirty="0"/>
              <a:t>“</a:t>
            </a:r>
            <a:r>
              <a:rPr lang="es-ES" i="1" dirty="0"/>
              <a:t>Con la finalidad de garantizar la adecuada aplicación de las bases constitucionales en materia electoral que prevé el presente dictamen, se considera necesario facultar al Congreso de la Unión para expedir leyes que incidan válidamente en todo los órdenes de gobierno en esta materia</a:t>
            </a:r>
            <a:r>
              <a:rPr lang="es-ES" dirty="0"/>
              <a:t>”</a:t>
            </a:r>
            <a:r>
              <a:rPr lang="es-ES_tradnl" dirty="0"/>
              <a:t> </a:t>
            </a:r>
            <a:endParaRPr lang="es-ES" dirty="0"/>
          </a:p>
        </p:txBody>
      </p:sp>
    </p:spTree>
    <p:extLst>
      <p:ext uri="{BB962C8B-B14F-4D97-AF65-F5344CB8AC3E}">
        <p14:creationId xmlns:p14="http://schemas.microsoft.com/office/powerpoint/2010/main" val="8609907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fontScale="85000" lnSpcReduction="10000"/>
          </a:bodyPr>
          <a:lstStyle/>
          <a:p>
            <a:pPr marL="82296" indent="0" algn="just">
              <a:buNone/>
            </a:pPr>
            <a:r>
              <a:rPr lang="es-ES" dirty="0"/>
              <a:t>Este sistema normativo establece atribuciones que deben entenderse como mutuamente excluyentes entre las que corresponden a las </a:t>
            </a:r>
            <a:r>
              <a:rPr lang="es-ES" dirty="0" smtClean="0"/>
              <a:t>autoridades </a:t>
            </a:r>
            <a:r>
              <a:rPr lang="es-ES" dirty="0"/>
              <a:t>federales y las que competen a las autoridades locales, con la </a:t>
            </a:r>
            <a:r>
              <a:rPr lang="es-ES" dirty="0" smtClean="0"/>
              <a:t>inclusión </a:t>
            </a:r>
            <a:r>
              <a:rPr lang="es-ES" dirty="0"/>
              <a:t>de una </a:t>
            </a:r>
            <a:r>
              <a:rPr lang="es-ES" dirty="0" smtClean="0"/>
              <a:t>cláusula </a:t>
            </a:r>
            <a:r>
              <a:rPr lang="es-ES" dirty="0"/>
              <a:t>de competencia residual </a:t>
            </a:r>
            <a:r>
              <a:rPr lang="es-ES" dirty="0" smtClean="0"/>
              <a:t>contemplada en los </a:t>
            </a:r>
            <a:r>
              <a:rPr lang="es-ES" dirty="0" err="1" smtClean="0"/>
              <a:t>artículos</a:t>
            </a:r>
            <a:r>
              <a:rPr lang="es-ES" dirty="0" smtClean="0"/>
              <a:t> </a:t>
            </a:r>
            <a:r>
              <a:rPr lang="es-ES" dirty="0"/>
              <a:t>41, base V, </a:t>
            </a:r>
            <a:r>
              <a:rPr lang="es-ES" dirty="0" smtClean="0"/>
              <a:t>apartado </a:t>
            </a:r>
            <a:r>
              <a:rPr lang="es-ES" dirty="0"/>
              <a:t>C, </a:t>
            </a:r>
            <a:r>
              <a:rPr lang="es-ES" dirty="0" smtClean="0"/>
              <a:t>párrafo </a:t>
            </a:r>
            <a:r>
              <a:rPr lang="es-ES" dirty="0"/>
              <a:t>primero, numeral 10, y 124, </a:t>
            </a:r>
            <a:r>
              <a:rPr lang="es-ES" dirty="0" smtClean="0"/>
              <a:t>en </a:t>
            </a:r>
            <a:r>
              <a:rPr lang="es-ES" dirty="0"/>
              <a:t>virtud de la cual los </a:t>
            </a:r>
            <a:r>
              <a:rPr lang="es-ES" dirty="0" smtClean="0"/>
              <a:t>OPLES tienen </a:t>
            </a:r>
            <a:r>
              <a:rPr lang="es-ES" dirty="0"/>
              <a:t>conferidas las materias que no </a:t>
            </a:r>
            <a:r>
              <a:rPr lang="es-ES" dirty="0" smtClean="0"/>
              <a:t>están </a:t>
            </a:r>
            <a:r>
              <a:rPr lang="es-ES" dirty="0"/>
              <a:t>reservadas al </a:t>
            </a:r>
            <a:r>
              <a:rPr lang="es-ES" dirty="0" smtClean="0"/>
              <a:t>INE y </a:t>
            </a:r>
            <a:r>
              <a:rPr lang="es-ES" dirty="0"/>
              <a:t>los congresos estatales las que no </a:t>
            </a:r>
            <a:r>
              <a:rPr lang="es-ES" dirty="0" err="1"/>
              <a:t>estén</a:t>
            </a:r>
            <a:r>
              <a:rPr lang="es-ES" dirty="0"/>
              <a:t> atribuidas al Congreso de la </a:t>
            </a:r>
            <a:r>
              <a:rPr lang="es-ES" dirty="0" err="1"/>
              <a:t>Unión</a:t>
            </a:r>
            <a:r>
              <a:rPr lang="es-ES" dirty="0"/>
              <a:t>. (</a:t>
            </a:r>
            <a:r>
              <a:rPr lang="es-ES" dirty="0" err="1"/>
              <a:t>Vázquez</a:t>
            </a:r>
            <a:r>
              <a:rPr lang="es-ES" dirty="0"/>
              <a:t> Mata 2015, 287)</a:t>
            </a:r>
            <a:r>
              <a:rPr lang="es-ES_tradnl" dirty="0"/>
              <a:t> </a:t>
            </a:r>
            <a:endParaRPr lang="es-ES" dirty="0"/>
          </a:p>
        </p:txBody>
      </p:sp>
    </p:spTree>
    <p:extLst>
      <p:ext uri="{BB962C8B-B14F-4D97-AF65-F5344CB8AC3E}">
        <p14:creationId xmlns:p14="http://schemas.microsoft.com/office/powerpoint/2010/main" val="28971798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fontScale="92500" lnSpcReduction="10000"/>
          </a:bodyPr>
          <a:lstStyle/>
          <a:p>
            <a:pPr marL="82296" indent="0" algn="just">
              <a:buNone/>
            </a:pPr>
            <a:r>
              <a:rPr lang="es-ES" dirty="0" smtClean="0"/>
              <a:t>La Sala Superior del Tribunal Federal Electoral en la sentencia del expediente </a:t>
            </a:r>
            <a:r>
              <a:rPr lang="mr-IN" dirty="0" smtClean="0"/>
              <a:t>SUP</a:t>
            </a:r>
            <a:r>
              <a:rPr lang="mr-IN" dirty="0"/>
              <a:t>-JDC-389/</a:t>
            </a:r>
            <a:r>
              <a:rPr lang="mr-IN" dirty="0" smtClean="0"/>
              <a:t>2015</a:t>
            </a:r>
            <a:r>
              <a:rPr lang="es-ES_tradnl" dirty="0" smtClean="0"/>
              <a:t>, que la </a:t>
            </a:r>
            <a:r>
              <a:rPr lang="es-ES" dirty="0" smtClean="0"/>
              <a:t>Ley </a:t>
            </a:r>
            <a:r>
              <a:rPr lang="es-ES" dirty="0"/>
              <a:t>General de Instituciones y Procedimientos Electorales, tiene por objeto </a:t>
            </a:r>
            <a:r>
              <a:rPr lang="es-ES" u="sng" dirty="0"/>
              <a:t>establecer las disposiciones aplicables en materia de instituciones y procedimientos electorale</a:t>
            </a:r>
            <a:r>
              <a:rPr lang="es-ES" dirty="0"/>
              <a:t>s, </a:t>
            </a:r>
            <a:r>
              <a:rPr lang="es-ES" b="1" dirty="0"/>
              <a:t>distribuir competencias entre la </a:t>
            </a:r>
            <a:r>
              <a:rPr lang="es-ES" b="1" dirty="0" smtClean="0"/>
              <a:t>Federación </a:t>
            </a:r>
            <a:r>
              <a:rPr lang="es-ES" b="1" dirty="0"/>
              <a:t>y las entidades federativas en estas materias</a:t>
            </a:r>
            <a:r>
              <a:rPr lang="es-ES" dirty="0"/>
              <a:t>, </a:t>
            </a:r>
            <a:r>
              <a:rPr lang="es-ES" dirty="0" smtClean="0"/>
              <a:t>así </a:t>
            </a:r>
            <a:r>
              <a:rPr lang="es-ES" dirty="0"/>
              <a:t>como la </a:t>
            </a:r>
            <a:r>
              <a:rPr lang="es-ES" dirty="0" smtClean="0"/>
              <a:t>relación </a:t>
            </a:r>
            <a:r>
              <a:rPr lang="es-ES" dirty="0"/>
              <a:t>entre el Instituto Nacional Electoral y los Organismos </a:t>
            </a:r>
            <a:r>
              <a:rPr lang="es-ES" dirty="0" smtClean="0"/>
              <a:t>Públicos </a:t>
            </a:r>
            <a:r>
              <a:rPr lang="es-ES" dirty="0"/>
              <a:t>Locales. </a:t>
            </a:r>
          </a:p>
          <a:p>
            <a:pPr marL="82296" indent="0">
              <a:buNone/>
            </a:pPr>
            <a:endParaRPr lang="es-ES" dirty="0"/>
          </a:p>
          <a:p>
            <a:pPr marL="82296" indent="0">
              <a:buNone/>
            </a:pPr>
            <a:endParaRPr lang="es-ES" dirty="0"/>
          </a:p>
        </p:txBody>
      </p:sp>
    </p:spTree>
    <p:extLst>
      <p:ext uri="{BB962C8B-B14F-4D97-AF65-F5344CB8AC3E}">
        <p14:creationId xmlns:p14="http://schemas.microsoft.com/office/powerpoint/2010/main" val="20056451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ES" dirty="0" smtClean="0"/>
              <a:t>FUNCIONES DE LOS TRIBUNALES ELECTORALES</a:t>
            </a:r>
            <a:endParaRPr lang="es-ES" dirty="0"/>
          </a:p>
        </p:txBody>
      </p:sp>
      <p:sp>
        <p:nvSpPr>
          <p:cNvPr id="3" name="Marcador de contenido 2"/>
          <p:cNvSpPr>
            <a:spLocks noGrp="1"/>
          </p:cNvSpPr>
          <p:nvPr>
            <p:ph idx="1"/>
          </p:nvPr>
        </p:nvSpPr>
        <p:spPr/>
        <p:txBody>
          <a:bodyPr>
            <a:normAutofit fontScale="92500" lnSpcReduction="20000"/>
          </a:bodyPr>
          <a:lstStyle/>
          <a:p>
            <a:pPr marL="82296" indent="0" algn="just">
              <a:buNone/>
            </a:pPr>
            <a:r>
              <a:rPr lang="es-ES" dirty="0" smtClean="0"/>
              <a:t>De conformidad con el artículo 63 bis de la constitución local, le corresponde al tribunal electoral de Tabasco resolver </a:t>
            </a:r>
            <a:r>
              <a:rPr lang="es-ES" dirty="0"/>
              <a:t>en forma definitiva, </a:t>
            </a:r>
            <a:r>
              <a:rPr lang="es-ES" dirty="0" smtClean="0"/>
              <a:t>sobre</a:t>
            </a:r>
            <a:r>
              <a:rPr lang="es-ES" dirty="0"/>
              <a:t>: </a:t>
            </a:r>
            <a:endParaRPr lang="es-ES" dirty="0" smtClean="0"/>
          </a:p>
          <a:p>
            <a:pPr marL="82296" indent="0">
              <a:buNone/>
            </a:pPr>
            <a:endParaRPr lang="es-ES" dirty="0"/>
          </a:p>
          <a:p>
            <a:pPr marL="82296" indent="0" algn="just">
              <a:buNone/>
            </a:pPr>
            <a:r>
              <a:rPr lang="es-ES" dirty="0" smtClean="0"/>
              <a:t>I</a:t>
            </a:r>
            <a:r>
              <a:rPr lang="es-ES" dirty="0"/>
              <a:t>. Las impugnaciones en las elecciones de Diputados; </a:t>
            </a:r>
          </a:p>
          <a:p>
            <a:pPr marL="82296" indent="0" algn="just">
              <a:buNone/>
            </a:pPr>
            <a:endParaRPr lang="es-ES" dirty="0" smtClean="0"/>
          </a:p>
          <a:p>
            <a:pPr marL="82296" indent="0" algn="just">
              <a:buNone/>
            </a:pPr>
            <a:r>
              <a:rPr lang="es-ES" dirty="0" smtClean="0"/>
              <a:t>II</a:t>
            </a:r>
            <a:r>
              <a:rPr lang="es-ES" dirty="0"/>
              <a:t>. Las impugnaciones que se presenten sobre la </a:t>
            </a:r>
            <a:r>
              <a:rPr lang="es-ES" dirty="0" err="1"/>
              <a:t>elección</a:t>
            </a:r>
            <a:r>
              <a:rPr lang="es-ES" dirty="0"/>
              <a:t> ordinaria o extraordinaria de Gobernador del Estado; </a:t>
            </a:r>
          </a:p>
          <a:p>
            <a:pPr marL="82296" indent="0">
              <a:buNone/>
            </a:pPr>
            <a:endParaRPr lang="es-ES" dirty="0"/>
          </a:p>
        </p:txBody>
      </p:sp>
    </p:spTree>
    <p:extLst>
      <p:ext uri="{BB962C8B-B14F-4D97-AF65-F5344CB8AC3E}">
        <p14:creationId xmlns:p14="http://schemas.microsoft.com/office/powerpoint/2010/main" val="40683152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lnSpcReduction="10000"/>
          </a:bodyPr>
          <a:lstStyle/>
          <a:p>
            <a:pPr marL="82296" indent="0" algn="just">
              <a:buNone/>
            </a:pPr>
            <a:r>
              <a:rPr lang="es-ES" dirty="0"/>
              <a:t>III. Las impugnaciones que se presenten en las elecciones de presidentes municipales y regidores, </a:t>
            </a:r>
            <a:r>
              <a:rPr lang="es-ES" dirty="0" smtClean="0"/>
              <a:t>así </a:t>
            </a:r>
            <a:r>
              <a:rPr lang="es-ES" dirty="0"/>
              <a:t>como las relativas a delegados y subdelegados municipales; </a:t>
            </a:r>
          </a:p>
          <a:p>
            <a:pPr marL="82296" indent="0" algn="just">
              <a:buNone/>
            </a:pPr>
            <a:endParaRPr lang="es-ES" dirty="0" smtClean="0"/>
          </a:p>
          <a:p>
            <a:pPr marL="82296" indent="0" algn="just">
              <a:buNone/>
            </a:pPr>
            <a:r>
              <a:rPr lang="es-ES" dirty="0" smtClean="0"/>
              <a:t>IV</a:t>
            </a:r>
            <a:r>
              <a:rPr lang="es-ES" dirty="0"/>
              <a:t>. Las impugnaciones de actos o resoluciones de la autoridad electoral estatal, distintas a las </a:t>
            </a:r>
            <a:r>
              <a:rPr lang="es-ES" dirty="0" smtClean="0"/>
              <a:t>señaladas </a:t>
            </a:r>
            <a:r>
              <a:rPr lang="es-ES" dirty="0"/>
              <a:t>en las tres fracciones anteriores, que violen normas constitucionales o legales; </a:t>
            </a:r>
          </a:p>
          <a:p>
            <a:pPr marL="82296" indent="0">
              <a:buNone/>
            </a:pPr>
            <a:endParaRPr lang="es-ES" dirty="0"/>
          </a:p>
        </p:txBody>
      </p:sp>
    </p:spTree>
    <p:extLst>
      <p:ext uri="{BB962C8B-B14F-4D97-AF65-F5344CB8AC3E}">
        <p14:creationId xmlns:p14="http://schemas.microsoft.com/office/powerpoint/2010/main" val="29828240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fontScale="85000" lnSpcReduction="20000"/>
          </a:bodyPr>
          <a:lstStyle/>
          <a:p>
            <a:pPr marL="82296" indent="0" algn="just">
              <a:buNone/>
            </a:pPr>
            <a:r>
              <a:rPr lang="es-ES" dirty="0" smtClean="0"/>
              <a:t>V</a:t>
            </a:r>
            <a:r>
              <a:rPr lang="es-ES" dirty="0"/>
              <a:t>. Las impugnaciones de actos y resoluciones que violen los derechos </a:t>
            </a:r>
            <a:r>
              <a:rPr lang="es-ES" dirty="0" smtClean="0"/>
              <a:t>político </a:t>
            </a:r>
            <a:r>
              <a:rPr lang="es-ES" dirty="0"/>
              <a:t>electorales de los ciudadanos de votar, ser votado y de </a:t>
            </a:r>
            <a:r>
              <a:rPr lang="es-ES" dirty="0" smtClean="0"/>
              <a:t>afiliación </a:t>
            </a:r>
            <a:r>
              <a:rPr lang="es-ES" dirty="0"/>
              <a:t>libre y </a:t>
            </a:r>
            <a:r>
              <a:rPr lang="es-ES" dirty="0" smtClean="0"/>
              <a:t>pacifica </a:t>
            </a:r>
            <a:r>
              <a:rPr lang="es-ES" dirty="0"/>
              <a:t>para tomar parte en los asuntos </a:t>
            </a:r>
            <a:r>
              <a:rPr lang="es-ES" dirty="0" smtClean="0"/>
              <a:t>políticos </a:t>
            </a:r>
            <a:r>
              <a:rPr lang="es-ES" dirty="0"/>
              <a:t>del </a:t>
            </a:r>
            <a:r>
              <a:rPr lang="es-ES" dirty="0" smtClean="0"/>
              <a:t>Estado</a:t>
            </a:r>
            <a:r>
              <a:rPr lang="mr-IN" dirty="0" smtClean="0"/>
              <a:t>…</a:t>
            </a:r>
            <a:endParaRPr lang="es-ES" dirty="0"/>
          </a:p>
          <a:p>
            <a:pPr marL="82296" indent="0" algn="just">
              <a:buNone/>
            </a:pPr>
            <a:endParaRPr lang="es-ES" dirty="0" smtClean="0"/>
          </a:p>
          <a:p>
            <a:pPr marL="82296" indent="0" algn="just">
              <a:buNone/>
            </a:pPr>
            <a:r>
              <a:rPr lang="es-ES" dirty="0" smtClean="0"/>
              <a:t>VI</a:t>
            </a:r>
            <a:r>
              <a:rPr lang="es-ES" dirty="0"/>
              <a:t>. La </a:t>
            </a:r>
            <a:r>
              <a:rPr lang="es-ES" dirty="0" smtClean="0"/>
              <a:t>determinación </a:t>
            </a:r>
            <a:r>
              <a:rPr lang="es-ES" dirty="0"/>
              <a:t>e </a:t>
            </a:r>
            <a:r>
              <a:rPr lang="es-ES" dirty="0" smtClean="0"/>
              <a:t>imposición </a:t>
            </a:r>
            <a:r>
              <a:rPr lang="es-ES" dirty="0"/>
              <a:t>de sanciones por parte del Instituto Electoral y de </a:t>
            </a:r>
            <a:r>
              <a:rPr lang="es-ES" dirty="0" smtClean="0"/>
              <a:t>Participación </a:t>
            </a:r>
            <a:r>
              <a:rPr lang="es-ES" dirty="0"/>
              <a:t>Ciudadana de Tabasco a partidos o agrupaciones </a:t>
            </a:r>
            <a:r>
              <a:rPr lang="es-ES" dirty="0" err="1"/>
              <a:t>políticas</a:t>
            </a:r>
            <a:r>
              <a:rPr lang="es-ES" dirty="0"/>
              <a:t> o personas </a:t>
            </a:r>
            <a:r>
              <a:rPr lang="es-ES" dirty="0" smtClean="0"/>
              <a:t>físicas </a:t>
            </a:r>
            <a:r>
              <a:rPr lang="es-ES" dirty="0"/>
              <a:t>o </a:t>
            </a:r>
            <a:r>
              <a:rPr lang="es-ES" dirty="0" smtClean="0"/>
              <a:t>jurídicas </a:t>
            </a:r>
            <a:r>
              <a:rPr lang="es-ES" dirty="0"/>
              <a:t>colectivas, locales, nacionales o extranjeras, que infrinjan disposiciones de esta </a:t>
            </a:r>
            <a:r>
              <a:rPr lang="es-ES" dirty="0" err="1"/>
              <a:t>Constitución</a:t>
            </a:r>
            <a:r>
              <a:rPr lang="es-ES" dirty="0"/>
              <a:t> y </a:t>
            </a:r>
            <a:r>
              <a:rPr lang="es-ES" dirty="0" err="1"/>
              <a:t>demás</a:t>
            </a:r>
            <a:r>
              <a:rPr lang="es-ES" dirty="0"/>
              <a:t> ordenamientos aplicables; </a:t>
            </a:r>
          </a:p>
          <a:p>
            <a:pPr marL="82296" indent="0">
              <a:buNone/>
            </a:pPr>
            <a:endParaRPr lang="es-ES" dirty="0"/>
          </a:p>
        </p:txBody>
      </p:sp>
    </p:spTree>
    <p:extLst>
      <p:ext uri="{BB962C8B-B14F-4D97-AF65-F5344CB8AC3E}">
        <p14:creationId xmlns:p14="http://schemas.microsoft.com/office/powerpoint/2010/main" val="28873504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fontScale="85000" lnSpcReduction="10000"/>
          </a:bodyPr>
          <a:lstStyle/>
          <a:p>
            <a:pPr marL="82296" indent="0" algn="just">
              <a:buNone/>
            </a:pPr>
            <a:r>
              <a:rPr lang="es-ES" dirty="0" smtClean="0"/>
              <a:t>VII</a:t>
            </a:r>
            <a:r>
              <a:rPr lang="es-ES" dirty="0"/>
              <a:t>. Los conflictos laborales entre el Instituto Electoral y de </a:t>
            </a:r>
            <a:r>
              <a:rPr lang="es-ES" dirty="0" smtClean="0"/>
              <a:t>Participación </a:t>
            </a:r>
            <a:r>
              <a:rPr lang="es-ES" dirty="0"/>
              <a:t>Ciudadana y sus servidores </a:t>
            </a:r>
            <a:r>
              <a:rPr lang="es-ES" dirty="0" smtClean="0"/>
              <a:t>públicos; </a:t>
            </a:r>
            <a:r>
              <a:rPr lang="es-ES" dirty="0"/>
              <a:t>con </a:t>
            </a:r>
            <a:r>
              <a:rPr lang="es-ES" dirty="0" smtClean="0"/>
              <a:t>excepción </a:t>
            </a:r>
            <a:r>
              <a:rPr lang="es-ES" dirty="0"/>
              <a:t>de aquellos que formen parte del Servicio Profesional Electoral </a:t>
            </a:r>
            <a:r>
              <a:rPr lang="es-ES" dirty="0" smtClean="0"/>
              <a:t>Nacional, así como </a:t>
            </a:r>
            <a:r>
              <a:rPr lang="es-ES" dirty="0"/>
              <a:t>los que surjan entre el Tribunal Electoral y sus servidores </a:t>
            </a:r>
            <a:r>
              <a:rPr lang="es-ES" dirty="0" smtClean="0"/>
              <a:t>públicos, </a:t>
            </a:r>
            <a:r>
              <a:rPr lang="es-ES" dirty="0"/>
              <a:t>en </a:t>
            </a:r>
            <a:r>
              <a:rPr lang="es-ES" dirty="0" smtClean="0"/>
              <a:t>términos </a:t>
            </a:r>
            <a:r>
              <a:rPr lang="es-ES" dirty="0"/>
              <a:t>de las disposiciones aplicables; </a:t>
            </a:r>
          </a:p>
          <a:p>
            <a:pPr marL="82296" indent="0">
              <a:buNone/>
            </a:pPr>
            <a:endParaRPr lang="es-ES" dirty="0" smtClean="0"/>
          </a:p>
          <a:p>
            <a:pPr marL="82296" indent="0" algn="just">
              <a:buNone/>
            </a:pPr>
            <a:r>
              <a:rPr lang="es-ES" dirty="0" smtClean="0"/>
              <a:t>VIII</a:t>
            </a:r>
            <a:r>
              <a:rPr lang="es-ES" dirty="0"/>
              <a:t>. Las impugnaciones que se presenten respecto de la </a:t>
            </a:r>
            <a:r>
              <a:rPr lang="es-ES" dirty="0" smtClean="0"/>
              <a:t>celebración </a:t>
            </a:r>
            <a:r>
              <a:rPr lang="es-ES" dirty="0"/>
              <a:t>de consultas populares o la </a:t>
            </a:r>
            <a:r>
              <a:rPr lang="es-ES" dirty="0" smtClean="0"/>
              <a:t>presentación </a:t>
            </a:r>
            <a:r>
              <a:rPr lang="es-ES" dirty="0"/>
              <a:t>de iniciativas </a:t>
            </a:r>
            <a:r>
              <a:rPr lang="es-ES" dirty="0" smtClean="0"/>
              <a:t>ciudadanas</a:t>
            </a:r>
            <a:r>
              <a:rPr lang="es-ES" dirty="0"/>
              <a:t>.</a:t>
            </a:r>
          </a:p>
          <a:p>
            <a:endParaRPr lang="es-ES" dirty="0"/>
          </a:p>
        </p:txBody>
      </p:sp>
    </p:spTree>
    <p:extLst>
      <p:ext uri="{BB962C8B-B14F-4D97-AF65-F5344CB8AC3E}">
        <p14:creationId xmlns:p14="http://schemas.microsoft.com/office/powerpoint/2010/main" val="98006293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smtClean="0"/>
              <a:t>INTEGRACION Y ATRIBUCIONES</a:t>
            </a:r>
            <a:endParaRPr lang="es-ES" dirty="0"/>
          </a:p>
        </p:txBody>
      </p:sp>
      <p:sp>
        <p:nvSpPr>
          <p:cNvPr id="3" name="Marcador de contenido 2"/>
          <p:cNvSpPr>
            <a:spLocks noGrp="1"/>
          </p:cNvSpPr>
          <p:nvPr>
            <p:ph idx="1"/>
          </p:nvPr>
        </p:nvSpPr>
        <p:spPr/>
        <p:txBody>
          <a:bodyPr>
            <a:normAutofit/>
          </a:bodyPr>
          <a:lstStyle/>
          <a:p>
            <a:pPr marL="82296" indent="0" algn="just">
              <a:buNone/>
            </a:pPr>
            <a:r>
              <a:rPr lang="es-ES" dirty="0"/>
              <a:t>El Tribunal </a:t>
            </a:r>
            <a:r>
              <a:rPr lang="es-ES" dirty="0" smtClean="0"/>
              <a:t>Electoral de Tabasco se </a:t>
            </a:r>
            <a:r>
              <a:rPr lang="es-ES" dirty="0"/>
              <a:t>integrará con tres Magistrados Electorales permanentes, </a:t>
            </a:r>
            <a:r>
              <a:rPr lang="es-ES" dirty="0" smtClean="0"/>
              <a:t>electos por la Cámara de Senadores.</a:t>
            </a:r>
          </a:p>
          <a:p>
            <a:pPr marL="82296" indent="0" algn="just">
              <a:buNone/>
            </a:pPr>
            <a:endParaRPr lang="es-ES" dirty="0"/>
          </a:p>
          <a:p>
            <a:pPr marL="82296" indent="0" algn="just">
              <a:buNone/>
            </a:pPr>
            <a:r>
              <a:rPr lang="es-ES" dirty="0" smtClean="0"/>
              <a:t>Los </a:t>
            </a:r>
            <a:r>
              <a:rPr lang="es-ES" dirty="0"/>
              <a:t>Magistrados Electorales </a:t>
            </a:r>
            <a:r>
              <a:rPr lang="es-ES" dirty="0" smtClean="0"/>
              <a:t>durarán </a:t>
            </a:r>
            <a:r>
              <a:rPr lang="es-ES" dirty="0"/>
              <a:t>en su cargo siete </a:t>
            </a:r>
            <a:r>
              <a:rPr lang="es-ES" dirty="0" smtClean="0"/>
              <a:t>años.</a:t>
            </a:r>
            <a:endParaRPr lang="es-ES" dirty="0"/>
          </a:p>
        </p:txBody>
      </p:sp>
    </p:spTree>
    <p:extLst>
      <p:ext uri="{BB962C8B-B14F-4D97-AF65-F5344CB8AC3E}">
        <p14:creationId xmlns:p14="http://schemas.microsoft.com/office/powerpoint/2010/main" val="27283379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164223" y="1447800"/>
            <a:ext cx="7769465" cy="5255840"/>
          </a:xfrm>
        </p:spPr>
        <p:txBody>
          <a:bodyPr>
            <a:normAutofit fontScale="62500" lnSpcReduction="20000"/>
          </a:bodyPr>
          <a:lstStyle/>
          <a:p>
            <a:pPr marL="82296" indent="0" algn="just">
              <a:buNone/>
            </a:pPr>
            <a:r>
              <a:rPr lang="es-ES" dirty="0"/>
              <a:t>El </a:t>
            </a:r>
            <a:r>
              <a:rPr lang="es-ES" dirty="0" smtClean="0"/>
              <a:t>Pleno del Tribunal Electoral de Tabasco, </a:t>
            </a:r>
            <a:r>
              <a:rPr lang="es-ES" dirty="0"/>
              <a:t>en materia jurisdiccional, es competente para: </a:t>
            </a:r>
          </a:p>
          <a:p>
            <a:pPr marL="82296" indent="0" algn="just">
              <a:buNone/>
            </a:pPr>
            <a:endParaRPr lang="es-ES" dirty="0" smtClean="0"/>
          </a:p>
          <a:p>
            <a:pPr marL="82296" indent="0" algn="just">
              <a:buNone/>
            </a:pPr>
            <a:r>
              <a:rPr lang="es-ES" dirty="0" smtClean="0"/>
              <a:t>I. Resolver </a:t>
            </a:r>
            <a:r>
              <a:rPr lang="es-ES" dirty="0"/>
              <a:t>en forma definitiva, los recursos y juicios a que se refiere la Ley de Medios de </a:t>
            </a:r>
            <a:r>
              <a:rPr lang="es-ES" dirty="0" smtClean="0"/>
              <a:t>Impugnación, </a:t>
            </a:r>
            <a:r>
              <a:rPr lang="es-ES" dirty="0"/>
              <a:t>sometidos a su </a:t>
            </a:r>
            <a:r>
              <a:rPr lang="es-ES" dirty="0" smtClean="0"/>
              <a:t>jurisdicción </a:t>
            </a:r>
            <a:r>
              <a:rPr lang="es-ES" dirty="0"/>
              <a:t>y competencia, </a:t>
            </a:r>
            <a:r>
              <a:rPr lang="es-ES" dirty="0" smtClean="0"/>
              <a:t>así como </a:t>
            </a:r>
            <a:r>
              <a:rPr lang="es-ES" dirty="0"/>
              <a:t>proveer lo necesario para la </a:t>
            </a:r>
            <a:r>
              <a:rPr lang="es-ES" dirty="0" smtClean="0"/>
              <a:t>ejecución </a:t>
            </a:r>
            <a:r>
              <a:rPr lang="es-ES" dirty="0"/>
              <a:t>de las resoluciones que pronuncie; </a:t>
            </a:r>
            <a:endParaRPr lang="es-ES" dirty="0" smtClean="0"/>
          </a:p>
          <a:p>
            <a:pPr marL="82296" indent="0" algn="just">
              <a:buNone/>
            </a:pPr>
            <a:endParaRPr lang="es-ES" dirty="0" smtClean="0"/>
          </a:p>
          <a:p>
            <a:pPr marL="82296" indent="0" algn="just">
              <a:buNone/>
            </a:pPr>
            <a:r>
              <a:rPr lang="es-ES" dirty="0" smtClean="0"/>
              <a:t>III</a:t>
            </a:r>
            <a:r>
              <a:rPr lang="es-ES" dirty="0"/>
              <a:t>. Resolver las impugnaciones que se presenten respecto de la </a:t>
            </a:r>
            <a:r>
              <a:rPr lang="es-ES" dirty="0" smtClean="0"/>
              <a:t>celebración </a:t>
            </a:r>
            <a:r>
              <a:rPr lang="es-ES" dirty="0"/>
              <a:t>y resultados de los procesos de consulta popular, de </a:t>
            </a:r>
            <a:r>
              <a:rPr lang="es-ES" dirty="0" smtClean="0"/>
              <a:t>elección </a:t>
            </a:r>
            <a:r>
              <a:rPr lang="es-ES" dirty="0"/>
              <a:t>de delegados y subdelegados y de iniciativa </a:t>
            </a:r>
            <a:r>
              <a:rPr lang="es-ES" dirty="0" smtClean="0"/>
              <a:t>popular.</a:t>
            </a:r>
          </a:p>
          <a:p>
            <a:pPr marL="82296" indent="0" algn="just">
              <a:buNone/>
            </a:pPr>
            <a:endParaRPr lang="es-ES" dirty="0"/>
          </a:p>
          <a:p>
            <a:pPr marL="82296" indent="0" algn="just">
              <a:buNone/>
            </a:pPr>
            <a:r>
              <a:rPr lang="es-ES" dirty="0" smtClean="0"/>
              <a:t>IV</a:t>
            </a:r>
            <a:r>
              <a:rPr lang="es-ES" dirty="0"/>
              <a:t>. Desechar, sobreseer, tener por no interpuestos, o por no presentados, cuando proceda, los recursos, juicios o los escritos de terceros interesados o de coadyuvantes; </a:t>
            </a:r>
          </a:p>
          <a:p>
            <a:pPr marL="82296" indent="0" algn="just">
              <a:buNone/>
            </a:pPr>
            <a:endParaRPr lang="es-ES" dirty="0" smtClean="0"/>
          </a:p>
          <a:p>
            <a:pPr marL="82296" indent="0" algn="just">
              <a:buNone/>
            </a:pPr>
            <a:r>
              <a:rPr lang="es-ES" dirty="0" smtClean="0"/>
              <a:t>V</a:t>
            </a:r>
            <a:r>
              <a:rPr lang="es-ES" dirty="0"/>
              <a:t>. Calificar y resolver sobre las excusas que presenten los Magistrados, </a:t>
            </a:r>
            <a:r>
              <a:rPr lang="es-ES" dirty="0" smtClean="0"/>
              <a:t>así </a:t>
            </a:r>
            <a:r>
              <a:rPr lang="es-ES" dirty="0"/>
              <a:t>como las recusaciones que se presenten en contra de los </a:t>
            </a:r>
            <a:r>
              <a:rPr lang="es-ES" dirty="0" smtClean="0"/>
              <a:t>mismos.</a:t>
            </a:r>
            <a:endParaRPr lang="es-ES" dirty="0"/>
          </a:p>
          <a:p>
            <a:pPr marL="82296" indent="0">
              <a:buNone/>
            </a:pPr>
            <a:endParaRPr lang="es-ES" dirty="0"/>
          </a:p>
        </p:txBody>
      </p:sp>
    </p:spTree>
    <p:extLst>
      <p:ext uri="{BB962C8B-B14F-4D97-AF65-F5344CB8AC3E}">
        <p14:creationId xmlns:p14="http://schemas.microsoft.com/office/powerpoint/2010/main" val="148002635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164223" y="1447799"/>
            <a:ext cx="7769465" cy="5238199"/>
          </a:xfrm>
        </p:spPr>
        <p:txBody>
          <a:bodyPr>
            <a:normAutofit fontScale="55000" lnSpcReduction="20000"/>
          </a:bodyPr>
          <a:lstStyle/>
          <a:p>
            <a:pPr marL="82296" indent="0" algn="just">
              <a:buNone/>
            </a:pPr>
            <a:r>
              <a:rPr lang="es-ES" dirty="0" smtClean="0"/>
              <a:t>Encomendar </a:t>
            </a:r>
            <a:r>
              <a:rPr lang="es-ES" dirty="0"/>
              <a:t>a los Jueces Instructores, Secretarios y Actuarios, la </a:t>
            </a:r>
            <a:r>
              <a:rPr lang="es-ES" dirty="0" err="1"/>
              <a:t>realización</a:t>
            </a:r>
            <a:r>
              <a:rPr lang="es-ES" dirty="0"/>
              <a:t> de diligencias que deban practicarse fuera del Tribunal; </a:t>
            </a:r>
          </a:p>
          <a:p>
            <a:pPr marL="82296" indent="0" algn="just">
              <a:buNone/>
            </a:pPr>
            <a:endParaRPr lang="es-ES" dirty="0"/>
          </a:p>
          <a:p>
            <a:pPr marL="82296" indent="0" algn="just">
              <a:buNone/>
            </a:pPr>
            <a:r>
              <a:rPr lang="es-ES" dirty="0" smtClean="0"/>
              <a:t>Determinar </a:t>
            </a:r>
            <a:r>
              <a:rPr lang="es-ES" dirty="0"/>
              <a:t>la fecha y hora de sus sesiones; </a:t>
            </a:r>
          </a:p>
          <a:p>
            <a:pPr marL="82296" indent="0" algn="just">
              <a:buNone/>
            </a:pPr>
            <a:endParaRPr lang="es-ES" dirty="0" smtClean="0"/>
          </a:p>
          <a:p>
            <a:pPr marL="82296" indent="0" algn="just">
              <a:buNone/>
            </a:pPr>
            <a:r>
              <a:rPr lang="es-ES" dirty="0" smtClean="0"/>
              <a:t>Establecer </a:t>
            </a:r>
            <a:r>
              <a:rPr lang="es-ES" dirty="0"/>
              <a:t>los criterios definidos conforme a lo establecido en la Ley de Medios </a:t>
            </a:r>
            <a:r>
              <a:rPr lang="es-ES" dirty="0" smtClean="0"/>
              <a:t>Impugnación; </a:t>
            </a:r>
            <a:endParaRPr lang="es-ES" dirty="0"/>
          </a:p>
          <a:p>
            <a:pPr marL="82296" indent="0" algn="just">
              <a:buNone/>
            </a:pPr>
            <a:endParaRPr lang="es-ES" dirty="0" smtClean="0"/>
          </a:p>
          <a:p>
            <a:pPr marL="82296" indent="0" algn="just">
              <a:buNone/>
            </a:pPr>
            <a:r>
              <a:rPr lang="es-ES" dirty="0" smtClean="0"/>
              <a:t>Determinar </a:t>
            </a:r>
            <a:r>
              <a:rPr lang="es-ES" dirty="0"/>
              <a:t>y, en su caso, aplicar las sanciones, las medidas de apremio y correcciones disciplinarias, previstas en la Ley Electoral, en esta ley y </a:t>
            </a:r>
            <a:r>
              <a:rPr lang="es-ES" dirty="0" smtClean="0"/>
              <a:t>demás </a:t>
            </a:r>
            <a:r>
              <a:rPr lang="es-ES" dirty="0"/>
              <a:t>disposiciones aplicables; </a:t>
            </a:r>
          </a:p>
          <a:p>
            <a:pPr marL="82296" indent="0" algn="just">
              <a:buNone/>
            </a:pPr>
            <a:r>
              <a:rPr lang="es-ES" dirty="0"/>
              <a:t/>
            </a:r>
            <a:br>
              <a:rPr lang="es-ES" dirty="0"/>
            </a:br>
            <a:r>
              <a:rPr lang="es-ES" dirty="0"/>
              <a:t>XI. Acordar, a propuesta del Presidente, la </a:t>
            </a:r>
            <a:r>
              <a:rPr lang="es-ES" dirty="0" smtClean="0"/>
              <a:t>continuación </a:t>
            </a:r>
            <a:r>
              <a:rPr lang="es-ES" dirty="0"/>
              <a:t>de la </a:t>
            </a:r>
            <a:r>
              <a:rPr lang="es-ES" dirty="0" smtClean="0"/>
              <a:t>sesión </a:t>
            </a:r>
            <a:r>
              <a:rPr lang="es-ES" dirty="0"/>
              <a:t>en </a:t>
            </a:r>
            <a:r>
              <a:rPr lang="es-ES" dirty="0" smtClean="0"/>
              <a:t>privado.</a:t>
            </a:r>
          </a:p>
          <a:p>
            <a:pPr marL="82296" indent="0" algn="just">
              <a:buNone/>
            </a:pPr>
            <a:endParaRPr lang="es-ES" dirty="0"/>
          </a:p>
          <a:p>
            <a:pPr marL="82296" indent="0" algn="just">
              <a:buNone/>
            </a:pPr>
            <a:r>
              <a:rPr lang="es-ES" dirty="0" smtClean="0"/>
              <a:t>XII</a:t>
            </a:r>
            <a:r>
              <a:rPr lang="es-ES" dirty="0"/>
              <a:t>. Resolver los Juicios para Dirimir los Conflictos o Diferencias Laborales entre el Instituto y sus servidores </a:t>
            </a:r>
            <a:r>
              <a:rPr lang="es-ES" dirty="0" smtClean="0"/>
              <a:t>públicos, </a:t>
            </a:r>
            <a:r>
              <a:rPr lang="es-ES" dirty="0"/>
              <a:t>con </a:t>
            </a:r>
            <a:r>
              <a:rPr lang="es-ES" dirty="0" smtClean="0"/>
              <a:t>excepción </a:t>
            </a:r>
            <a:r>
              <a:rPr lang="es-ES" dirty="0"/>
              <a:t>de aquellos que formen parte del Servicio Profesional Electoral Nacional; </a:t>
            </a:r>
            <a:r>
              <a:rPr lang="es-ES" dirty="0" smtClean="0"/>
              <a:t>así </a:t>
            </a:r>
            <a:r>
              <a:rPr lang="es-ES" dirty="0"/>
              <a:t>como los que surjan entre el Tribunal y sus servidores </a:t>
            </a:r>
            <a:r>
              <a:rPr lang="es-ES" dirty="0" smtClean="0"/>
              <a:t>públicos.; </a:t>
            </a:r>
            <a:endParaRPr lang="es-ES" dirty="0"/>
          </a:p>
          <a:p>
            <a:pPr marL="82296" indent="0">
              <a:buNone/>
            </a:pPr>
            <a:endParaRPr lang="es-ES" dirty="0"/>
          </a:p>
        </p:txBody>
      </p:sp>
    </p:spTree>
    <p:extLst>
      <p:ext uri="{BB962C8B-B14F-4D97-AF65-F5344CB8AC3E}">
        <p14:creationId xmlns:p14="http://schemas.microsoft.com/office/powerpoint/2010/main" val="103368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_tradnl" sz="2000" b="1" dirty="0">
                <a:effectLst/>
              </a:rPr>
              <a:t>ANTECEDENTES DEL TRIBUNAL ELECTORAL DE TABASCO</a:t>
            </a:r>
            <a:r>
              <a:rPr lang="es-ES_tradnl" sz="2000" dirty="0">
                <a:effectLst/>
              </a:rPr>
              <a:t/>
            </a:r>
            <a:br>
              <a:rPr lang="es-ES_tradnl" sz="2000" dirty="0">
                <a:effectLst/>
              </a:rPr>
            </a:br>
            <a:endParaRPr lang="es-ES" sz="2000" dirty="0"/>
          </a:p>
        </p:txBody>
      </p:sp>
      <p:sp>
        <p:nvSpPr>
          <p:cNvPr id="3" name="Marcador de contenido 2"/>
          <p:cNvSpPr>
            <a:spLocks noGrp="1"/>
          </p:cNvSpPr>
          <p:nvPr>
            <p:ph idx="1"/>
          </p:nvPr>
        </p:nvSpPr>
        <p:spPr/>
        <p:txBody>
          <a:bodyPr>
            <a:normAutofit fontScale="70000" lnSpcReduction="20000"/>
          </a:bodyPr>
          <a:lstStyle/>
          <a:p>
            <a:pPr marL="82296" indent="0" algn="ctr">
              <a:buNone/>
            </a:pPr>
            <a:r>
              <a:rPr lang="es-ES_tradnl" b="1" dirty="0"/>
              <a:t>TRIBUNALES ELECTORALES</a:t>
            </a:r>
            <a:endParaRPr lang="es-ES_tradnl" dirty="0"/>
          </a:p>
          <a:p>
            <a:pPr marL="82296" indent="0" algn="just">
              <a:buNone/>
            </a:pPr>
            <a:r>
              <a:rPr lang="es-ES_tradnl" dirty="0"/>
              <a:t> </a:t>
            </a:r>
          </a:p>
          <a:p>
            <a:pPr marL="82296" indent="0" algn="just">
              <a:buNone/>
            </a:pPr>
            <a:r>
              <a:rPr lang="es-ES_tradnl" b="1" dirty="0"/>
              <a:t>3. Tribunal Estatal de lo Contencioso Electoral.</a:t>
            </a:r>
            <a:endParaRPr lang="es-ES_tradnl" dirty="0"/>
          </a:p>
          <a:p>
            <a:pPr marL="82296" indent="0" algn="just">
              <a:buNone/>
            </a:pPr>
            <a:r>
              <a:rPr lang="es-ES_tradnl" dirty="0"/>
              <a:t>Este nuevo organismo es creado en el Código Electoral del Estado de Tabasco de 1987 (P.O.E. 2 de septiembre de 1987).</a:t>
            </a:r>
          </a:p>
          <a:p>
            <a:pPr marL="82296" indent="0" algn="just">
              <a:buNone/>
            </a:pPr>
            <a:r>
              <a:rPr lang="es-ES_tradnl" dirty="0"/>
              <a:t> </a:t>
            </a:r>
          </a:p>
          <a:p>
            <a:pPr marL="82296" indent="0" algn="just">
              <a:buNone/>
            </a:pPr>
            <a:r>
              <a:rPr lang="es-ES_tradnl" dirty="0"/>
              <a:t>Que constituye un organismo autónomo de carácter administrativo, dotado de plena autonomía para resolver los recursos de apelación y queja,</a:t>
            </a:r>
          </a:p>
          <a:p>
            <a:pPr marL="82296" indent="0" algn="just">
              <a:buNone/>
            </a:pPr>
            <a:r>
              <a:rPr lang="es-ES_tradnl" dirty="0"/>
              <a:t> </a:t>
            </a:r>
          </a:p>
          <a:p>
            <a:pPr marL="82296" indent="0" algn="just">
              <a:buNone/>
            </a:pPr>
            <a:r>
              <a:rPr lang="es-ES_tradnl" dirty="0"/>
              <a:t>Se integraba por tres magistrados numerarios y dos supernumerarios nombrados por el congreso del estado a propuesta de los partidos políticos.</a:t>
            </a:r>
          </a:p>
          <a:p>
            <a:pPr marL="82296" indent="0">
              <a:buNone/>
            </a:pPr>
            <a:endParaRPr lang="es-ES" dirty="0"/>
          </a:p>
        </p:txBody>
      </p:sp>
    </p:spTree>
    <p:extLst>
      <p:ext uri="{BB962C8B-B14F-4D97-AF65-F5344CB8AC3E}">
        <p14:creationId xmlns:p14="http://schemas.microsoft.com/office/powerpoint/2010/main" val="57902606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Marcador de contenido 4"/>
          <p:cNvGraphicFramePr>
            <a:graphicFrameLocks noGrp="1"/>
          </p:cNvGraphicFramePr>
          <p:nvPr>
            <p:ph idx="1"/>
            <p:extLst>
              <p:ext uri="{D42A27DB-BD31-4B8C-83A1-F6EECF244321}">
                <p14:modId xmlns:p14="http://schemas.microsoft.com/office/powerpoint/2010/main" val="3421106149"/>
              </p:ext>
            </p:extLst>
          </p:nvPr>
        </p:nvGraphicFramePr>
        <p:xfrm>
          <a:off x="1293983" y="337633"/>
          <a:ext cx="7499350" cy="5090160"/>
        </p:xfrm>
        <a:graphic>
          <a:graphicData uri="http://schemas.openxmlformats.org/drawingml/2006/table">
            <a:tbl>
              <a:tblPr firstRow="1" bandRow="1">
                <a:tableStyleId>{5C22544A-7EE6-4342-B048-85BDC9FD1C3A}</a:tableStyleId>
              </a:tblPr>
              <a:tblGrid>
                <a:gridCol w="7499350"/>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s-ES" sz="2000" b="1" kern="1200" dirty="0" smtClean="0">
                          <a:solidFill>
                            <a:schemeClr val="lt1"/>
                          </a:solidFill>
                          <a:effectLst/>
                          <a:latin typeface="+mn-lt"/>
                          <a:ea typeface="+mn-ea"/>
                          <a:cs typeface="+mn-cs"/>
                        </a:rPr>
                        <a:t>El Secretario General de Acuerdos </a:t>
                      </a:r>
                      <a:endParaRPr lang="es-ES" sz="2000" dirty="0" smtClean="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s-ES" sz="2000" kern="1200" dirty="0" smtClean="0">
                          <a:solidFill>
                            <a:schemeClr val="dk1"/>
                          </a:solidFill>
                          <a:effectLst/>
                          <a:latin typeface="+mn-lt"/>
                          <a:ea typeface="+mn-ea"/>
                          <a:cs typeface="+mn-cs"/>
                        </a:rPr>
                        <a:t>Remitir a los Jueces Instructores los</a:t>
                      </a:r>
                      <a:r>
                        <a:rPr kumimoji="0" lang="es-ES" sz="2000" kern="1200" baseline="0" dirty="0" smtClean="0">
                          <a:solidFill>
                            <a:schemeClr val="dk1"/>
                          </a:solidFill>
                          <a:effectLst/>
                          <a:latin typeface="+mn-lt"/>
                          <a:ea typeface="+mn-ea"/>
                          <a:cs typeface="+mn-cs"/>
                        </a:rPr>
                        <a:t> recursos que se presentan</a:t>
                      </a:r>
                      <a:r>
                        <a:rPr kumimoji="0" lang="es-ES" sz="2000" kern="1200" dirty="0" smtClean="0">
                          <a:solidFill>
                            <a:schemeClr val="dk1"/>
                          </a:solidFill>
                          <a:effectLst/>
                          <a:latin typeface="+mn-lt"/>
                          <a:ea typeface="+mn-ea"/>
                          <a:cs typeface="+mn-cs"/>
                        </a:rPr>
                        <a:t>, llevando el control respectivo; autorizado con su firma las actuaciones de los mismos </a:t>
                      </a:r>
                      <a:endParaRPr lang="es-ES" sz="2000" dirty="0" smtClean="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s-ES" sz="2000" kern="1200" dirty="0" smtClean="0">
                          <a:solidFill>
                            <a:schemeClr val="dk1"/>
                          </a:solidFill>
                          <a:effectLst/>
                          <a:latin typeface="+mn-lt"/>
                          <a:ea typeface="+mn-ea"/>
                          <a:cs typeface="+mn-cs"/>
                        </a:rPr>
                        <a:t>Dar cuenta, tomar las votaciones y formular el acta respectiva en las sesiones del Pleno </a:t>
                      </a:r>
                      <a:endParaRPr lang="es-ES" sz="2000" dirty="0" smtClean="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s-ES" sz="2000" kern="1200" dirty="0" smtClean="0">
                          <a:solidFill>
                            <a:schemeClr val="dk1"/>
                          </a:solidFill>
                          <a:effectLst/>
                          <a:latin typeface="+mn-lt"/>
                          <a:ea typeface="+mn-ea"/>
                          <a:cs typeface="+mn-cs"/>
                        </a:rPr>
                        <a:t>Llevar el control del turno de los Magistrados; y Jueces Instructores</a:t>
                      </a:r>
                      <a:endParaRPr lang="es-ES" sz="2000" dirty="0" smtClean="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s-ES" sz="2000" kern="1200" dirty="0" smtClean="0">
                          <a:solidFill>
                            <a:schemeClr val="dk1"/>
                          </a:solidFill>
                          <a:effectLst/>
                          <a:latin typeface="+mn-lt"/>
                          <a:ea typeface="+mn-ea"/>
                          <a:cs typeface="+mn-cs"/>
                        </a:rPr>
                        <a:t>Supervisar el debido funcionamiento de la </a:t>
                      </a:r>
                      <a:r>
                        <a:rPr kumimoji="0" lang="es-ES" sz="2000" kern="1200" dirty="0" err="1" smtClean="0">
                          <a:solidFill>
                            <a:schemeClr val="dk1"/>
                          </a:solidFill>
                          <a:effectLst/>
                          <a:latin typeface="+mn-lt"/>
                          <a:ea typeface="+mn-ea"/>
                          <a:cs typeface="+mn-cs"/>
                        </a:rPr>
                        <a:t>Oficialía</a:t>
                      </a:r>
                      <a:r>
                        <a:rPr kumimoji="0" lang="es-ES" sz="2000" kern="1200" dirty="0" smtClean="0">
                          <a:solidFill>
                            <a:schemeClr val="dk1"/>
                          </a:solidFill>
                          <a:effectLst/>
                          <a:latin typeface="+mn-lt"/>
                          <a:ea typeface="+mn-ea"/>
                          <a:cs typeface="+mn-cs"/>
                        </a:rPr>
                        <a:t> de Partes del Tribunal; </a:t>
                      </a:r>
                      <a:endParaRPr lang="es-ES" sz="2000" dirty="0" smtClean="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s-ES" sz="2000" kern="1200" dirty="0" smtClean="0">
                          <a:solidFill>
                            <a:schemeClr val="dk1"/>
                          </a:solidFill>
                          <a:effectLst/>
                          <a:latin typeface="+mn-lt"/>
                          <a:ea typeface="+mn-ea"/>
                          <a:cs typeface="+mn-cs"/>
                        </a:rPr>
                        <a:t>Supervisar que se hagan en tiempo y forma las notificaciones de los acuerdos del Pleno </a:t>
                      </a:r>
                      <a:endParaRPr lang="es-ES" sz="2000" dirty="0" smtClean="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s-ES" sz="2000" kern="1200" dirty="0" smtClean="0">
                          <a:solidFill>
                            <a:schemeClr val="dk1"/>
                          </a:solidFill>
                          <a:effectLst/>
                          <a:latin typeface="+mn-lt"/>
                          <a:ea typeface="+mn-ea"/>
                          <a:cs typeface="+mn-cs"/>
                        </a:rPr>
                        <a:t>Autorizar con su firma las actuaciones del Pleno </a:t>
                      </a:r>
                      <a:endParaRPr lang="es-ES" sz="2000" dirty="0" smtClean="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s-ES" sz="2000" kern="1200" dirty="0" smtClean="0">
                          <a:solidFill>
                            <a:schemeClr val="dk1"/>
                          </a:solidFill>
                          <a:effectLst/>
                          <a:latin typeface="+mn-lt"/>
                          <a:ea typeface="+mn-ea"/>
                          <a:cs typeface="+mn-cs"/>
                        </a:rPr>
                        <a:t>Revisar los engroses de las resoluciones aprobadas por el Pleno </a:t>
                      </a:r>
                      <a:endParaRPr lang="es-ES" sz="2000" dirty="0" smtClean="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s-ES" sz="2000" kern="1200" dirty="0" smtClean="0">
                          <a:solidFill>
                            <a:schemeClr val="dk1"/>
                          </a:solidFill>
                          <a:effectLst/>
                          <a:latin typeface="+mn-lt"/>
                          <a:ea typeface="+mn-ea"/>
                          <a:cs typeface="+mn-cs"/>
                        </a:rPr>
                        <a:t>Expedir las certificaciones y constancias que se requieran </a:t>
                      </a:r>
                      <a:endParaRPr lang="es-ES" sz="2000" dirty="0" smtClean="0"/>
                    </a:p>
                  </a:txBody>
                  <a:tcPr/>
                </a:tc>
              </a:tr>
            </a:tbl>
          </a:graphicData>
        </a:graphic>
      </p:graphicFrame>
    </p:spTree>
    <p:extLst>
      <p:ext uri="{BB962C8B-B14F-4D97-AF65-F5344CB8AC3E}">
        <p14:creationId xmlns:p14="http://schemas.microsoft.com/office/powerpoint/2010/main" val="18480965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3921152514"/>
              </p:ext>
            </p:extLst>
          </p:nvPr>
        </p:nvGraphicFramePr>
        <p:xfrm>
          <a:off x="1435100" y="1447800"/>
          <a:ext cx="7499350" cy="3078479"/>
        </p:xfrm>
        <a:graphic>
          <a:graphicData uri="http://schemas.openxmlformats.org/drawingml/2006/table">
            <a:tbl>
              <a:tblPr firstRow="1" bandRow="1">
                <a:tableStyleId>{5C22544A-7EE6-4342-B048-85BDC9FD1C3A}</a:tableStyleId>
              </a:tblPr>
              <a:tblGrid>
                <a:gridCol w="3749675"/>
                <a:gridCol w="3749675"/>
              </a:tblGrid>
              <a:tr h="370840">
                <a:tc gridSpan="2">
                  <a:txBody>
                    <a:bodyPr/>
                    <a:lstStyle/>
                    <a:p>
                      <a:pPr algn="ctr"/>
                      <a:r>
                        <a:rPr lang="es-ES" sz="3200" dirty="0" smtClean="0"/>
                        <a:t>ESTRUCTURA</a:t>
                      </a:r>
                      <a:r>
                        <a:rPr lang="es-ES" sz="3200" baseline="0" dirty="0" smtClean="0"/>
                        <a:t> PONENCIA</a:t>
                      </a:r>
                      <a:endParaRPr lang="es-ES" sz="3200" dirty="0"/>
                    </a:p>
                  </a:txBody>
                  <a:tcPr/>
                </a:tc>
                <a:tc hMerge="1">
                  <a:txBody>
                    <a:bodyPr/>
                    <a:lstStyle/>
                    <a:p>
                      <a:endParaRPr lang="es-ES" dirty="0"/>
                    </a:p>
                  </a:txBody>
                  <a:tcPr/>
                </a:tc>
              </a:tr>
              <a:tr h="370840">
                <a:tc>
                  <a:txBody>
                    <a:bodyPr/>
                    <a:lstStyle/>
                    <a:p>
                      <a:pPr algn="ctr"/>
                      <a:r>
                        <a:rPr lang="es-ES" sz="2800" dirty="0" smtClean="0"/>
                        <a:t>MAGISTRADO</a:t>
                      </a:r>
                      <a:endParaRPr lang="es-ES" sz="2800" dirty="0"/>
                    </a:p>
                  </a:txBody>
                  <a:tcPr anchor="ctr"/>
                </a:tc>
                <a:tc>
                  <a:txBody>
                    <a:bodyPr/>
                    <a:lstStyle/>
                    <a:p>
                      <a:pPr algn="ctr"/>
                      <a:r>
                        <a:rPr lang="es-ES" sz="2800" dirty="0" smtClean="0"/>
                        <a:t>DETERMINA</a:t>
                      </a:r>
                      <a:r>
                        <a:rPr lang="es-ES" sz="2800" baseline="0" dirty="0" smtClean="0"/>
                        <a:t> PROYECTO</a:t>
                      </a:r>
                      <a:endParaRPr lang="es-ES" sz="2800" dirty="0"/>
                    </a:p>
                  </a:txBody>
                  <a:tcPr anchor="ctr"/>
                </a:tc>
              </a:tr>
              <a:tr h="370840">
                <a:tc>
                  <a:txBody>
                    <a:bodyPr/>
                    <a:lstStyle/>
                    <a:p>
                      <a:pPr algn="ctr"/>
                      <a:r>
                        <a:rPr lang="es-ES" sz="2800" dirty="0" smtClean="0"/>
                        <a:t>JUEZ INSTRUCTOR</a:t>
                      </a:r>
                      <a:endParaRPr lang="es-ES" sz="2800" dirty="0"/>
                    </a:p>
                  </a:txBody>
                  <a:tcPr anchor="ctr"/>
                </a:tc>
                <a:tc rowSpan="3">
                  <a:txBody>
                    <a:bodyPr/>
                    <a:lstStyle/>
                    <a:p>
                      <a:pPr algn="ctr"/>
                      <a:r>
                        <a:rPr lang="es-ES" sz="2800" dirty="0" smtClean="0"/>
                        <a:t>SUBSTANCIAN</a:t>
                      </a:r>
                      <a:endParaRPr lang="es-ES" sz="2800" dirty="0"/>
                    </a:p>
                  </a:txBody>
                  <a:tcPr anchor="ctr"/>
                </a:tc>
              </a:tr>
              <a:tr h="370840">
                <a:tc>
                  <a:txBody>
                    <a:bodyPr/>
                    <a:lstStyle/>
                    <a:p>
                      <a:pPr algn="ctr"/>
                      <a:r>
                        <a:rPr lang="es-ES" sz="2800" dirty="0" smtClean="0"/>
                        <a:t>PROYECTISTA</a:t>
                      </a:r>
                      <a:endParaRPr lang="es-ES" sz="2800" dirty="0"/>
                    </a:p>
                  </a:txBody>
                  <a:tcPr anchor="ctr"/>
                </a:tc>
                <a:tc vMerge="1">
                  <a:txBody>
                    <a:bodyPr/>
                    <a:lstStyle/>
                    <a:p>
                      <a:endParaRPr lang="es-ES"/>
                    </a:p>
                  </a:txBody>
                  <a:tcPr/>
                </a:tc>
              </a:tr>
              <a:tr h="370840">
                <a:tc>
                  <a:txBody>
                    <a:bodyPr/>
                    <a:lstStyle/>
                    <a:p>
                      <a:pPr algn="ctr"/>
                      <a:r>
                        <a:rPr lang="es-ES" sz="2800" dirty="0" smtClean="0"/>
                        <a:t>MECANOGRAFO</a:t>
                      </a:r>
                      <a:endParaRPr lang="es-ES" sz="2800" dirty="0"/>
                    </a:p>
                  </a:txBody>
                  <a:tcPr/>
                </a:tc>
                <a:tc vMerge="1">
                  <a:txBody>
                    <a:bodyPr/>
                    <a:lstStyle/>
                    <a:p>
                      <a:endParaRPr lang="es-ES" dirty="0"/>
                    </a:p>
                  </a:txBody>
                  <a:tcPr/>
                </a:tc>
              </a:tr>
            </a:tbl>
          </a:graphicData>
        </a:graphic>
      </p:graphicFrame>
    </p:spTree>
    <p:extLst>
      <p:ext uri="{BB962C8B-B14F-4D97-AF65-F5344CB8AC3E}">
        <p14:creationId xmlns:p14="http://schemas.microsoft.com/office/powerpoint/2010/main" val="354686511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3707833392"/>
              </p:ext>
            </p:extLst>
          </p:nvPr>
        </p:nvGraphicFramePr>
        <p:xfrm>
          <a:off x="1435100" y="1447800"/>
          <a:ext cx="7499350" cy="1889759"/>
        </p:xfrm>
        <a:graphic>
          <a:graphicData uri="http://schemas.openxmlformats.org/drawingml/2006/table">
            <a:tbl>
              <a:tblPr firstRow="1" bandRow="1">
                <a:tableStyleId>{5C22544A-7EE6-4342-B048-85BDC9FD1C3A}</a:tableStyleId>
              </a:tblPr>
              <a:tblGrid>
                <a:gridCol w="7499350"/>
              </a:tblGrid>
              <a:tr h="370840">
                <a:tc>
                  <a:txBody>
                    <a:bodyPr/>
                    <a:lstStyle/>
                    <a:p>
                      <a:pPr algn="ctr"/>
                      <a:r>
                        <a:rPr lang="es-ES" sz="2800" dirty="0" smtClean="0"/>
                        <a:t>PLENO DEL TRIBUNAL</a:t>
                      </a:r>
                      <a:endParaRPr lang="es-ES" sz="2800" dirty="0"/>
                    </a:p>
                  </a:txBody>
                  <a:tcPr/>
                </a:tc>
              </a:tr>
              <a:tr h="370840">
                <a:tc>
                  <a:txBody>
                    <a:bodyPr/>
                    <a:lstStyle/>
                    <a:p>
                      <a:pPr algn="ctr"/>
                      <a:r>
                        <a:rPr lang="es-ES" sz="2800" dirty="0" smtClean="0"/>
                        <a:t>RESUELVEN EN DEFINITIVA Y EN SESION PUBLICA CADA UNO DE LOS PROYECTOS PRESENTADOS POR LOS MAGISTRADOS</a:t>
                      </a:r>
                      <a:endParaRPr lang="es-ES" sz="2800" dirty="0"/>
                    </a:p>
                  </a:txBody>
                  <a:tcPr/>
                </a:tc>
              </a:tr>
            </a:tbl>
          </a:graphicData>
        </a:graphic>
      </p:graphicFrame>
    </p:spTree>
    <p:extLst>
      <p:ext uri="{BB962C8B-B14F-4D97-AF65-F5344CB8AC3E}">
        <p14:creationId xmlns:p14="http://schemas.microsoft.com/office/powerpoint/2010/main" val="2566501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_tradnl" sz="2000" b="1" dirty="0">
                <a:effectLst/>
              </a:rPr>
              <a:t>ANTECEDENTES DEL TRIBUNAL ELECTORAL DE TABASCO</a:t>
            </a:r>
            <a:r>
              <a:rPr lang="es-ES_tradnl" sz="2000" dirty="0">
                <a:effectLst/>
              </a:rPr>
              <a:t/>
            </a:r>
            <a:br>
              <a:rPr lang="es-ES_tradnl" sz="2000" dirty="0">
                <a:effectLst/>
              </a:rPr>
            </a:br>
            <a:endParaRPr lang="es-ES" sz="2000" dirty="0"/>
          </a:p>
        </p:txBody>
      </p:sp>
      <p:sp>
        <p:nvSpPr>
          <p:cNvPr id="3" name="Marcador de contenido 2"/>
          <p:cNvSpPr>
            <a:spLocks noGrp="1"/>
          </p:cNvSpPr>
          <p:nvPr>
            <p:ph idx="1"/>
          </p:nvPr>
        </p:nvSpPr>
        <p:spPr/>
        <p:txBody>
          <a:bodyPr>
            <a:normAutofit lnSpcReduction="10000"/>
          </a:bodyPr>
          <a:lstStyle/>
          <a:p>
            <a:pPr marL="82296" indent="0" algn="just">
              <a:buNone/>
            </a:pPr>
            <a:r>
              <a:rPr lang="es-ES_tradnl" dirty="0"/>
              <a:t> </a:t>
            </a:r>
          </a:p>
          <a:p>
            <a:pPr marL="82296" indent="0" algn="just">
              <a:buNone/>
            </a:pPr>
            <a:r>
              <a:rPr lang="es-ES_tradnl" dirty="0"/>
              <a:t>Este tribunal solo funcionaba en procesos electorales.</a:t>
            </a:r>
          </a:p>
          <a:p>
            <a:pPr marL="82296" indent="0" algn="just">
              <a:buNone/>
            </a:pPr>
            <a:r>
              <a:rPr lang="es-ES_tradnl" dirty="0"/>
              <a:t> </a:t>
            </a:r>
          </a:p>
          <a:p>
            <a:pPr marL="82296" indent="0" algn="just">
              <a:buNone/>
            </a:pPr>
            <a:r>
              <a:rPr lang="es-ES_tradnl" dirty="0"/>
              <a:t>Asimismo, este organismo, compartía competencia con los colegios electorales de la cámara de Diputados del congreso, que finalmente eran los únicos competentes para declarar a nulidad de casilla o de una elección.</a:t>
            </a:r>
          </a:p>
          <a:p>
            <a:pPr marL="82296" indent="0">
              <a:buNone/>
            </a:pPr>
            <a:endParaRPr lang="es-ES" dirty="0"/>
          </a:p>
        </p:txBody>
      </p:sp>
    </p:spTree>
    <p:extLst>
      <p:ext uri="{BB962C8B-B14F-4D97-AF65-F5344CB8AC3E}">
        <p14:creationId xmlns:p14="http://schemas.microsoft.com/office/powerpoint/2010/main" val="18314873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_tradnl" sz="2000" b="1" dirty="0">
                <a:effectLst/>
              </a:rPr>
              <a:t>ANTECEDENTES DEL TRIBUNAL ELECTORAL DE TABASCO</a:t>
            </a:r>
            <a:endParaRPr lang="es-ES" sz="2000" dirty="0"/>
          </a:p>
        </p:txBody>
      </p:sp>
      <p:sp>
        <p:nvSpPr>
          <p:cNvPr id="3" name="Marcador de contenido 2"/>
          <p:cNvSpPr>
            <a:spLocks noGrp="1"/>
          </p:cNvSpPr>
          <p:nvPr>
            <p:ph idx="1"/>
          </p:nvPr>
        </p:nvSpPr>
        <p:spPr/>
        <p:txBody>
          <a:bodyPr>
            <a:normAutofit fontScale="62500" lnSpcReduction="20000"/>
          </a:bodyPr>
          <a:lstStyle/>
          <a:p>
            <a:pPr marL="82296" indent="0" algn="just">
              <a:buNone/>
            </a:pPr>
            <a:r>
              <a:rPr lang="es-ES_tradnl" b="1" dirty="0"/>
              <a:t>4. TRIBUNAL ESTATAL ELECTORAL</a:t>
            </a:r>
            <a:r>
              <a:rPr lang="es-ES_tradnl" b="1" dirty="0" smtClean="0"/>
              <a:t>.</a:t>
            </a:r>
          </a:p>
          <a:p>
            <a:pPr marL="82296" indent="0" algn="just">
              <a:buNone/>
            </a:pPr>
            <a:endParaRPr lang="es-ES_tradnl" dirty="0"/>
          </a:p>
          <a:p>
            <a:pPr marL="82296" indent="0" algn="just">
              <a:buNone/>
            </a:pPr>
            <a:r>
              <a:rPr lang="es-ES_tradnl" dirty="0"/>
              <a:t>La modificación del nombre del organismo revisor de la legalidad de las elecciones, se efectúo en el Código de Instituciones y Procedimientos Electorales del estado de Tabasco de 1991 (P.O.E., 27 de marzo de 1991).</a:t>
            </a:r>
          </a:p>
          <a:p>
            <a:pPr marL="82296" indent="0" algn="just">
              <a:buNone/>
            </a:pPr>
            <a:r>
              <a:rPr lang="es-ES_tradnl" dirty="0"/>
              <a:t>Que constituye un organismo autónomo de carácter administrativo, dotado de plena autonomía para resolver los recursos de apelación y queja,</a:t>
            </a:r>
          </a:p>
          <a:p>
            <a:pPr marL="82296" indent="0" algn="just">
              <a:buNone/>
            </a:pPr>
            <a:r>
              <a:rPr lang="es-ES_tradnl" dirty="0"/>
              <a:t> </a:t>
            </a:r>
          </a:p>
          <a:p>
            <a:pPr marL="82296" indent="0" algn="just">
              <a:buNone/>
            </a:pPr>
            <a:r>
              <a:rPr lang="es-ES_tradnl" dirty="0"/>
              <a:t>Se integraba por tres magistrados numerarios y dos supernumerarios nombrados por el congreso del estado a propuesta del </a:t>
            </a:r>
            <a:r>
              <a:rPr lang="es-ES_tradnl" b="1" dirty="0"/>
              <a:t>ejecutivo del estado.</a:t>
            </a:r>
            <a:endParaRPr lang="es-ES_tradnl" dirty="0"/>
          </a:p>
          <a:p>
            <a:pPr marL="82296" indent="0" algn="just">
              <a:buNone/>
            </a:pPr>
            <a:r>
              <a:rPr lang="es-ES_tradnl" dirty="0"/>
              <a:t> </a:t>
            </a:r>
          </a:p>
          <a:p>
            <a:pPr marL="82296" indent="0" algn="just">
              <a:buNone/>
            </a:pPr>
            <a:r>
              <a:rPr lang="es-ES_tradnl" dirty="0"/>
              <a:t>Este tribunal solo funcionaba en procesos electorales y los magistrados eran electos para dos procesos electorales ordinarios sucesivos.</a:t>
            </a:r>
          </a:p>
          <a:p>
            <a:pPr marL="82296" indent="0">
              <a:buNone/>
            </a:pPr>
            <a:endParaRPr lang="es-ES" dirty="0"/>
          </a:p>
        </p:txBody>
      </p:sp>
    </p:spTree>
    <p:extLst>
      <p:ext uri="{BB962C8B-B14F-4D97-AF65-F5344CB8AC3E}">
        <p14:creationId xmlns:p14="http://schemas.microsoft.com/office/powerpoint/2010/main" val="28896963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35608" y="323140"/>
            <a:ext cx="7498080" cy="1143000"/>
          </a:xfrm>
        </p:spPr>
        <p:txBody>
          <a:bodyPr>
            <a:normAutofit/>
          </a:bodyPr>
          <a:lstStyle/>
          <a:p>
            <a:pPr algn="ctr"/>
            <a:r>
              <a:rPr lang="es-ES_tradnl" sz="2000" b="1" dirty="0">
                <a:effectLst/>
              </a:rPr>
              <a:t>ANTECEDENTES DEL TRIBUNAL ELECTORAL DE TABASCO</a:t>
            </a:r>
            <a:endParaRPr lang="es-ES" sz="2000" dirty="0"/>
          </a:p>
        </p:txBody>
      </p:sp>
      <p:sp>
        <p:nvSpPr>
          <p:cNvPr id="3" name="Marcador de contenido 2"/>
          <p:cNvSpPr>
            <a:spLocks noGrp="1"/>
          </p:cNvSpPr>
          <p:nvPr>
            <p:ph idx="1"/>
          </p:nvPr>
        </p:nvSpPr>
        <p:spPr/>
        <p:txBody>
          <a:bodyPr>
            <a:normAutofit fontScale="92500" lnSpcReduction="10000"/>
          </a:bodyPr>
          <a:lstStyle/>
          <a:p>
            <a:pPr marL="82296" indent="0" algn="just">
              <a:buNone/>
            </a:pPr>
            <a:r>
              <a:rPr lang="es-ES_tradnl" dirty="0"/>
              <a:t>Asimismo, este organismo, compartía competencia con los colegios electorales de la cámara de Diputados del congreso, que finalmente eran los únicos competentes para declarar a nulidad de casilla o de una elección.</a:t>
            </a:r>
          </a:p>
          <a:p>
            <a:pPr marL="82296" indent="0" algn="just">
              <a:buNone/>
            </a:pPr>
            <a:r>
              <a:rPr lang="es-ES_tradnl" dirty="0"/>
              <a:t> </a:t>
            </a:r>
          </a:p>
          <a:p>
            <a:pPr marL="82296" indent="0" algn="just">
              <a:buNone/>
            </a:pPr>
            <a:r>
              <a:rPr lang="es-ES_tradnl" i="1" dirty="0"/>
              <a:t>Artículo 327. “Las resoluciones que pronuncie el tribunal… serán definitivas e inatacables, salvo que el colegio electoral por el voto de las dos terceras partes de sus miembros presentes, las revoquen</a:t>
            </a:r>
            <a:r>
              <a:rPr lang="es-ES_tradnl" dirty="0"/>
              <a:t>”.</a:t>
            </a:r>
          </a:p>
          <a:p>
            <a:endParaRPr lang="es-ES" dirty="0"/>
          </a:p>
        </p:txBody>
      </p:sp>
    </p:spTree>
    <p:extLst>
      <p:ext uri="{BB962C8B-B14F-4D97-AF65-F5344CB8AC3E}">
        <p14:creationId xmlns:p14="http://schemas.microsoft.com/office/powerpoint/2010/main" val="40197137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35608" y="283277"/>
            <a:ext cx="7498080" cy="1143000"/>
          </a:xfrm>
        </p:spPr>
        <p:txBody>
          <a:bodyPr>
            <a:normAutofit/>
          </a:bodyPr>
          <a:lstStyle/>
          <a:p>
            <a:pPr algn="ctr"/>
            <a:r>
              <a:rPr lang="es-ES_tradnl" sz="2000" b="1" dirty="0">
                <a:effectLst/>
              </a:rPr>
              <a:t>ANTECEDENTES DEL TRIBUNAL ELECTORAL DE TABASCO</a:t>
            </a:r>
            <a:endParaRPr lang="es-ES" sz="2000" dirty="0"/>
          </a:p>
        </p:txBody>
      </p:sp>
      <p:sp>
        <p:nvSpPr>
          <p:cNvPr id="3" name="Marcador de contenido 2"/>
          <p:cNvSpPr>
            <a:spLocks noGrp="1"/>
          </p:cNvSpPr>
          <p:nvPr>
            <p:ph idx="1"/>
          </p:nvPr>
        </p:nvSpPr>
        <p:spPr/>
        <p:txBody>
          <a:bodyPr>
            <a:normAutofit fontScale="92500" lnSpcReduction="20000"/>
          </a:bodyPr>
          <a:lstStyle/>
          <a:p>
            <a:pPr marL="82296" indent="0" algn="just">
              <a:buNone/>
            </a:pPr>
            <a:r>
              <a:rPr lang="es-ES_tradnl" b="1" dirty="0"/>
              <a:t>5. Reforma Constitucional de 1994.</a:t>
            </a:r>
            <a:endParaRPr lang="es-ES_tradnl" dirty="0"/>
          </a:p>
          <a:p>
            <a:pPr marL="82296" indent="0" algn="just">
              <a:buNone/>
            </a:pPr>
            <a:r>
              <a:rPr lang="es-ES_tradnl" dirty="0"/>
              <a:t>De conformidad con el Decreto 0580 de la Quincuagésima cuarta legislatura, (P.O.E., </a:t>
            </a:r>
            <a:r>
              <a:rPr lang="es-ES_tradnl" dirty="0" smtClean="0"/>
              <a:t>de enero </a:t>
            </a:r>
            <a:r>
              <a:rPr lang="es-ES_tradnl" dirty="0"/>
              <a:t>de 1994), se elimina el sistema de auto calificación electoral de los diputados y de los regidores, solo quedando vigente el colegio electoral para la elección de gobernador.</a:t>
            </a:r>
          </a:p>
          <a:p>
            <a:pPr marL="82296" indent="0" algn="just">
              <a:buNone/>
            </a:pPr>
            <a:r>
              <a:rPr lang="es-ES_tradnl" dirty="0"/>
              <a:t> </a:t>
            </a:r>
          </a:p>
          <a:p>
            <a:pPr marL="82296" indent="0" algn="just">
              <a:buNone/>
            </a:pPr>
            <a:r>
              <a:rPr lang="es-ES_tradnl" dirty="0"/>
              <a:t>En consecuencia se fortalecen los medios de impugnación electoral a cargo del Tribunal Estatal Electoral.</a:t>
            </a:r>
          </a:p>
          <a:p>
            <a:pPr marL="82296" indent="0">
              <a:buNone/>
            </a:pPr>
            <a:endParaRPr lang="es-ES" dirty="0"/>
          </a:p>
        </p:txBody>
      </p:sp>
    </p:spTree>
    <p:extLst>
      <p:ext uri="{BB962C8B-B14F-4D97-AF65-F5344CB8AC3E}">
        <p14:creationId xmlns:p14="http://schemas.microsoft.com/office/powerpoint/2010/main" val="1661861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ＭＳ ゴシック"/>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ＭＳ ゴシック"/>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Solsticio.thmx</Template>
  <TotalTime>1135</TotalTime>
  <Words>2776</Words>
  <Application>Microsoft Office PowerPoint</Application>
  <PresentationFormat>Presentación en pantalla (4:3)</PresentationFormat>
  <Paragraphs>274</Paragraphs>
  <Slides>52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52</vt:i4>
      </vt:variant>
    </vt:vector>
  </HeadingPairs>
  <TitlesOfParts>
    <vt:vector size="57" baseType="lpstr">
      <vt:lpstr>Gill Sans MT</vt:lpstr>
      <vt:lpstr>Mangal</vt:lpstr>
      <vt:lpstr>Verdana</vt:lpstr>
      <vt:lpstr>Wingdings 2</vt:lpstr>
      <vt:lpstr>Solsticio</vt:lpstr>
      <vt:lpstr>TRIBUNAL ELECTORAL DE TABASCO</vt:lpstr>
      <vt:lpstr>Presentación de PowerPoint</vt:lpstr>
      <vt:lpstr>ANTECEDENTES DEL TRIBUNAL ELECTORAL DE TABASCO </vt:lpstr>
      <vt:lpstr>  ANTECEDENTES DEL TRIBUNAL ELECTORAL DE TABASCO </vt:lpstr>
      <vt:lpstr>ANTECEDENTES DEL TRIBUNAL ELECTORAL DE TABASCO </vt:lpstr>
      <vt:lpstr>ANTECEDENTES DEL TRIBUNAL ELECTORAL DE TABASCO </vt:lpstr>
      <vt:lpstr>ANTECEDENTES DEL TRIBUNAL ELECTORAL DE TABASCO</vt:lpstr>
      <vt:lpstr>ANTECEDENTES DEL TRIBUNAL ELECTORAL DE TABASCO</vt:lpstr>
      <vt:lpstr>ANTECEDENTES DEL TRIBUNAL ELECTORAL DE TABASCO</vt:lpstr>
      <vt:lpstr>ANTECEDENTES DEL TRIBUNAL ELECTORAL DE TABASCO</vt:lpstr>
      <vt:lpstr>ANTECEDENTES DEL TRIBUNAL ELECTORAL DE TABASCO</vt:lpstr>
      <vt:lpstr>Presentación de PowerPoint</vt:lpstr>
      <vt:lpstr>ANTECEDENTES DEL TRIBUNAL ELECTORAL DE TABASCO</vt:lpstr>
      <vt:lpstr>ANTECEDENTES DEL TRIBUNAL ELECTORAL DE TABASCO</vt:lpstr>
      <vt:lpstr>ANTECEDENTES DEL TRIBUNAL ELECTORAL DE TABASCO</vt:lpstr>
      <vt:lpstr>ANTECEDENTES DEL TRIBUNAL ELECTORAL DE TABASCO</vt:lpstr>
      <vt:lpstr>ANTECEDENTES DEL TRIBUNAL ELECTORAL DE TABASCO</vt:lpstr>
      <vt:lpstr>ANTECEDENTES DEL TRIBUNAL ELECTORAL DE TABASCO</vt:lpstr>
      <vt:lpstr>ANTECEDENTES DEL TRIBUNAL ELECTORAL DE TABASCO</vt:lpstr>
      <vt:lpstr>ANTECEDENTES DEL TRIBUNAL ELECTORAL DE TABASCO</vt:lpstr>
      <vt:lpstr>ANTECEDENTES DEL TRIBUNAL ELECTORAL DE TABASCO</vt:lpstr>
      <vt:lpstr>ANTECEDENTES DEL TRIBUNAL ELECTORAL DE TABASCO</vt:lpstr>
      <vt:lpstr>ANTECEDENTES DEL TRIBUNAL ELECTORAL DE TABASCO</vt:lpstr>
      <vt:lpstr>NUEVA CONCURRENCIA FEDERALIZADA ELECTORAL EN MÉXICO </vt:lpstr>
      <vt:lpstr>Presentación de PowerPoint</vt:lpstr>
      <vt:lpstr>Presentación de PowerPoint</vt:lpstr>
      <vt:lpstr>Presentación de PowerPoint</vt:lpstr>
      <vt:lpstr>Presentación de PowerPoint</vt:lpstr>
      <vt:lpstr>2. Nuevo Estado de Cosas del Marco normativo Electoral con la reforma electoral de 2014.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FUNCIONES DE LOS TRIBUNALES ELECTORALES</vt:lpstr>
      <vt:lpstr>Presentación de PowerPoint</vt:lpstr>
      <vt:lpstr>Presentación de PowerPoint</vt:lpstr>
      <vt:lpstr>Presentación de PowerPoint</vt:lpstr>
      <vt:lpstr>INTEGRACION Y ATRIBUCIONES</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TRIBUNAL ELECTORAL DE TABASCO</dc:title>
  <dc:creator>Oscar  Rebolledo Herrera</dc:creator>
  <cp:lastModifiedBy>Informatica</cp:lastModifiedBy>
  <cp:revision>22</cp:revision>
  <dcterms:created xsi:type="dcterms:W3CDTF">2017-08-25T18:33:52Z</dcterms:created>
  <dcterms:modified xsi:type="dcterms:W3CDTF">2011-01-10T07:18:07Z</dcterms:modified>
</cp:coreProperties>
</file>